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3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305" r:id="rId16"/>
    <p:sldId id="306" r:id="rId17"/>
    <p:sldId id="298" r:id="rId18"/>
    <p:sldId id="311" r:id="rId19"/>
    <p:sldId id="299" r:id="rId20"/>
    <p:sldId id="300" r:id="rId21"/>
    <p:sldId id="301" r:id="rId22"/>
    <p:sldId id="302" r:id="rId23"/>
    <p:sldId id="307" r:id="rId24"/>
    <p:sldId id="303" r:id="rId25"/>
    <p:sldId id="308" r:id="rId26"/>
    <p:sldId id="304" r:id="rId27"/>
    <p:sldId id="309" r:id="rId28"/>
    <p:sldId id="262" r:id="rId2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05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641E9DB3-22DC-45F5-806E-30E983E3CD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44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DB384689-E68D-4F80-BA29-66F686BAA4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271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8E30B-12AE-40B1-8257-F32C74697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6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1E27D22B-837A-4943-A69B-B84D6B9DBA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53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DBAB3ABC-4E4F-4DE5-B840-0EBFBD2FA3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079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D1A72FE3-652C-41D5-B762-97CED52FBC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324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058F2523-68AB-4922-9B59-A0AA56C035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944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222448E3-24F8-4E56-8DBF-65719DB25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374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984067EB-EF23-46E2-A4FB-EF13FA7E7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975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5ED1CB67-149A-4413-9C7B-7319356FE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205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DB221D53-8DD6-4257-AAC5-8AFCFBE139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041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8E267428-CF92-4666-B085-512C035503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632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054E8782-61FE-48FF-AA2F-4E5DF78931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43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38DFDD59-872A-4C3D-B207-09BBDD4682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095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14 </a:t>
            </a:r>
            <a:r>
              <a:rPr lang="en-US" dirty="0"/>
              <a:t>- </a:t>
            </a:r>
            <a:fld id="{EC2AF8B4-7157-41D6-B13E-962687158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14</a:t>
            </a:r>
            <a:br>
              <a:rPr lang="en-US" dirty="0" smtClean="0"/>
            </a:br>
            <a:r>
              <a:rPr lang="en-US" dirty="0" smtClean="0"/>
              <a:t>Relations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BC6B62B9-BECB-47A4-A6C2-6EEF5565CF60}" type="slidenum">
              <a:rPr lang="en-US" sz="1400" b="0" smtClean="0">
                <a:latin typeface="Arial" charset="0"/>
              </a:rPr>
              <a:pPr eaLnBrk="1" hangingPunct="1"/>
              <a:t>10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65163"/>
          </a:xfrm>
        </p:spPr>
        <p:txBody>
          <a:bodyPr/>
          <a:lstStyle/>
          <a:p>
            <a:pPr eaLnBrk="1" hangingPunct="1"/>
            <a:r>
              <a:rPr lang="en-GB" smtClean="0"/>
              <a:t>Relations</a:t>
            </a:r>
            <a:endParaRPr lang="en-US" sz="4000" smtClean="0"/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8" y="1752600"/>
            <a:ext cx="8910637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A relation, </a:t>
            </a:r>
            <a:r>
              <a:rPr lang="en-GB" i="1" smtClean="0"/>
              <a:t>R</a:t>
            </a:r>
            <a:r>
              <a:rPr lang="en-GB" smtClean="0"/>
              <a:t>, is a subset of a Cartesian Product together with a property that defines whether a given m-tuple is a member of the relation or not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Terminology:  </a:t>
            </a:r>
            <a:r>
              <a:rPr lang="en-GB" i="1" smtClean="0">
                <a:solidFill>
                  <a:schemeClr val="tx2"/>
                </a:solidFill>
              </a:rPr>
              <a:t>Relation R from A to B</a:t>
            </a:r>
            <a:endParaRPr lang="en-US" i="1" smtClean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R </a:t>
            </a:r>
            <a:r>
              <a:rPr lang="en-GB" smtClean="0">
                <a:sym typeface="Symbol" pitchFamily="18" charset="2"/>
              </a:rPr>
              <a:t></a:t>
            </a:r>
            <a:r>
              <a:rPr lang="en-GB" smtClean="0"/>
              <a:t> A </a:t>
            </a:r>
            <a:r>
              <a:rPr lang="en-GB" smtClean="0">
                <a:sym typeface="Symbol" pitchFamily="18" charset="2"/>
              </a:rPr>
              <a:t></a:t>
            </a:r>
            <a:r>
              <a:rPr lang="en-GB" smtClean="0"/>
              <a:t> B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Denoted  by </a:t>
            </a:r>
          </a:p>
          <a:p>
            <a:pPr lvl="2" eaLnBrk="1" hangingPunct="1">
              <a:lnSpc>
                <a:spcPct val="90000"/>
              </a:lnSpc>
            </a:pPr>
            <a:r>
              <a:rPr lang="en-GB" smtClean="0"/>
              <a:t>“x </a:t>
            </a:r>
            <a:r>
              <a:rPr lang="en-GB" i="1" smtClean="0"/>
              <a:t>R</a:t>
            </a:r>
            <a:r>
              <a:rPr lang="en-GB" smtClean="0"/>
              <a:t> y” where x </a:t>
            </a:r>
            <a:r>
              <a:rPr lang="en-GB" smtClean="0">
                <a:sym typeface="Symbol" pitchFamily="18" charset="2"/>
              </a:rPr>
              <a:t></a:t>
            </a:r>
            <a:r>
              <a:rPr lang="en-GB" smtClean="0"/>
              <a:t> A and y </a:t>
            </a:r>
            <a:r>
              <a:rPr lang="en-GB" smtClean="0">
                <a:sym typeface="Symbol" pitchFamily="18" charset="2"/>
              </a:rPr>
              <a:t></a:t>
            </a:r>
            <a:r>
              <a:rPr lang="en-GB" smtClean="0"/>
              <a:t> B </a:t>
            </a:r>
          </a:p>
          <a:p>
            <a:pPr lvl="2" eaLnBrk="1" hangingPunct="1">
              <a:lnSpc>
                <a:spcPct val="90000"/>
              </a:lnSpc>
            </a:pPr>
            <a:r>
              <a:rPr lang="en-GB" smtClean="0"/>
              <a:t>x has a relation with y</a:t>
            </a:r>
            <a:endParaRPr lang="en-US" sz="2000" smtClean="0"/>
          </a:p>
          <a:p>
            <a:pPr eaLnBrk="1" hangingPunct="1">
              <a:lnSpc>
                <a:spcPct val="90000"/>
              </a:lnSpc>
              <a:spcBef>
                <a:spcPct val="60000"/>
              </a:spcBef>
            </a:pPr>
            <a:r>
              <a:rPr lang="en-GB" smtClean="0"/>
              <a:t>             means: x does not have a relation with y</a:t>
            </a:r>
            <a:endParaRPr lang="en-US" sz="2800" smtClean="0"/>
          </a:p>
        </p:txBody>
      </p:sp>
      <p:grpSp>
        <p:nvGrpSpPr>
          <p:cNvPr id="12295" name="Group 4"/>
          <p:cNvGrpSpPr>
            <a:grpSpLocks/>
          </p:cNvGrpSpPr>
          <p:nvPr/>
        </p:nvGrpSpPr>
        <p:grpSpPr bwMode="auto">
          <a:xfrm>
            <a:off x="381000" y="5638800"/>
            <a:ext cx="1447800" cy="579438"/>
            <a:chOff x="1864" y="3466"/>
            <a:chExt cx="1960" cy="445"/>
          </a:xfrm>
        </p:grpSpPr>
        <p:sp>
          <p:nvSpPr>
            <p:cNvPr id="12296" name="Line 5"/>
            <p:cNvSpPr>
              <a:spLocks noChangeShapeType="1"/>
            </p:cNvSpPr>
            <p:nvPr/>
          </p:nvSpPr>
          <p:spPr bwMode="auto">
            <a:xfrm flipV="1">
              <a:off x="2783" y="3515"/>
              <a:ext cx="97" cy="29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Text Box 6"/>
            <p:cNvSpPr txBox="1">
              <a:spLocks noChangeArrowheads="1"/>
            </p:cNvSpPr>
            <p:nvPr/>
          </p:nvSpPr>
          <p:spPr bwMode="auto">
            <a:xfrm>
              <a:off x="1864" y="3466"/>
              <a:ext cx="1960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3200" b="0">
                  <a:latin typeface="Arial" charset="0"/>
                </a:rPr>
                <a:t>x </a:t>
              </a:r>
              <a:r>
                <a:rPr lang="en-GB" sz="3200" b="0" i="1">
                  <a:latin typeface="Arial" charset="0"/>
                </a:rPr>
                <a:t>R</a:t>
              </a:r>
              <a:r>
                <a:rPr lang="en-GB" sz="3200" b="0">
                  <a:latin typeface="Arial" charset="0"/>
                </a:rPr>
                <a:t> y</a:t>
              </a:r>
              <a:endParaRPr lang="en-US" sz="3200" b="0"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90D67C86-35F2-4B5D-BFA3-98D821449852}" type="slidenum">
              <a:rPr lang="en-US" sz="1400" b="0" smtClean="0">
                <a:latin typeface="Arial" charset="0"/>
              </a:rPr>
              <a:pPr eaLnBrk="1" hangingPunct="1"/>
              <a:t>11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Relation Example</a:t>
            </a:r>
            <a:endParaRPr lang="en-GB" sz="4000" smtClean="0"/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Let</a:t>
            </a:r>
          </a:p>
          <a:p>
            <a:pPr lvl="1" eaLnBrk="1" hangingPunct="1"/>
            <a:r>
              <a:rPr lang="en-GB" i="1" dirty="0" smtClean="0"/>
              <a:t>A</a:t>
            </a:r>
            <a:r>
              <a:rPr lang="en-GB" dirty="0" smtClean="0"/>
              <a:t> be the set of all students, and </a:t>
            </a:r>
          </a:p>
          <a:p>
            <a:pPr lvl="1" eaLnBrk="1" hangingPunct="1"/>
            <a:r>
              <a:rPr lang="en-GB" i="1" dirty="0" smtClean="0"/>
              <a:t>B</a:t>
            </a:r>
            <a:r>
              <a:rPr lang="en-GB" dirty="0" smtClean="0"/>
              <a:t> be the set of all courses</a:t>
            </a:r>
            <a:endParaRPr lang="en-US" sz="2400" dirty="0" smtClean="0"/>
          </a:p>
          <a:p>
            <a:pPr eaLnBrk="1" hangingPunct="1"/>
            <a:r>
              <a:rPr lang="en-GB" dirty="0" smtClean="0"/>
              <a:t>A relation </a:t>
            </a:r>
            <a:r>
              <a:rPr lang="en-GB" i="1" dirty="0" smtClean="0"/>
              <a:t>R</a:t>
            </a:r>
            <a:r>
              <a:rPr lang="en-GB" dirty="0" smtClean="0"/>
              <a:t> may be defined because certain courses are required by concentration</a:t>
            </a:r>
            <a:endParaRPr lang="en-US" sz="2800" dirty="0" smtClean="0"/>
          </a:p>
        </p:txBody>
      </p:sp>
      <p:sp>
        <p:nvSpPr>
          <p:cNvPr id="13319" name="Text Box 4"/>
          <p:cNvSpPr txBox="1">
            <a:spLocks noChangeArrowheads="1"/>
          </p:cNvSpPr>
          <p:nvPr/>
        </p:nvSpPr>
        <p:spPr bwMode="auto">
          <a:xfrm>
            <a:off x="2057400" y="4495800"/>
            <a:ext cx="54546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0" dirty="0" err="1">
                <a:latin typeface="Arial" charset="0"/>
              </a:rPr>
              <a:t>Burf</a:t>
            </a:r>
            <a:r>
              <a:rPr lang="en-GB" sz="3200" b="0" dirty="0">
                <a:latin typeface="Arial" charset="0"/>
              </a:rPr>
              <a:t> </a:t>
            </a:r>
            <a:r>
              <a:rPr lang="en-GB" sz="3200" b="0" dirty="0" err="1">
                <a:latin typeface="Arial" charset="0"/>
              </a:rPr>
              <a:t>Snerfle</a:t>
            </a:r>
            <a:r>
              <a:rPr lang="en-GB" sz="3200" b="0" dirty="0">
                <a:latin typeface="Arial" charset="0"/>
              </a:rPr>
              <a:t>  </a:t>
            </a:r>
            <a:r>
              <a:rPr lang="en-GB" sz="3200" b="0" i="1" dirty="0">
                <a:latin typeface="Arial" charset="0"/>
              </a:rPr>
              <a:t>R</a:t>
            </a:r>
            <a:r>
              <a:rPr lang="en-GB" sz="3200" b="0" dirty="0">
                <a:latin typeface="Arial" charset="0"/>
              </a:rPr>
              <a:t>  CSCI 2710</a:t>
            </a:r>
            <a:endParaRPr lang="en-US" sz="3200" b="0" dirty="0">
              <a:latin typeface="Arial" charset="0"/>
            </a:endParaRPr>
          </a:p>
        </p:txBody>
      </p:sp>
      <p:sp>
        <p:nvSpPr>
          <p:cNvPr id="13320" name="Text Box 5"/>
          <p:cNvSpPr txBox="1">
            <a:spLocks noChangeArrowheads="1"/>
          </p:cNvSpPr>
          <p:nvPr/>
        </p:nvSpPr>
        <p:spPr bwMode="auto">
          <a:xfrm>
            <a:off x="1905000" y="5105400"/>
            <a:ext cx="57229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0" dirty="0">
                <a:latin typeface="Arial" charset="0"/>
              </a:rPr>
              <a:t>Ginger </a:t>
            </a:r>
            <a:r>
              <a:rPr lang="en-GB" sz="3200" b="0" dirty="0" err="1">
                <a:latin typeface="Arial" charset="0"/>
              </a:rPr>
              <a:t>Ayle</a:t>
            </a:r>
            <a:r>
              <a:rPr lang="en-GB" sz="3200" b="0" dirty="0">
                <a:latin typeface="Arial" charset="0"/>
              </a:rPr>
              <a:t>  </a:t>
            </a:r>
            <a:r>
              <a:rPr lang="en-GB" sz="3200" b="0" i="1" dirty="0">
                <a:latin typeface="Arial" charset="0"/>
              </a:rPr>
              <a:t>R</a:t>
            </a:r>
            <a:r>
              <a:rPr lang="en-GB" sz="3200" b="0" dirty="0">
                <a:latin typeface="Arial" charset="0"/>
              </a:rPr>
              <a:t>  CSCI 2710</a:t>
            </a:r>
            <a:endParaRPr lang="en-US" sz="3200" b="0" dirty="0">
              <a:latin typeface="Arial" charset="0"/>
            </a:endParaRPr>
          </a:p>
        </p:txBody>
      </p:sp>
      <p:sp>
        <p:nvSpPr>
          <p:cNvPr id="13321" name="Line 6"/>
          <p:cNvSpPr>
            <a:spLocks noChangeShapeType="1"/>
          </p:cNvSpPr>
          <p:nvPr/>
        </p:nvSpPr>
        <p:spPr bwMode="auto">
          <a:xfrm flipH="1">
            <a:off x="4724400" y="5181600"/>
            <a:ext cx="115888" cy="460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DA2B776A-B855-400C-A203-4FC7898296DF}" type="slidenum">
              <a:rPr lang="en-US" sz="1400" b="0" smtClean="0">
                <a:latin typeface="Arial" charset="0"/>
              </a:rPr>
              <a:pPr eaLnBrk="1" hangingPunct="1"/>
              <a:t>12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Domain and Range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Example:  </a:t>
            </a:r>
            <a:r>
              <a:rPr lang="en-US" i="1" smtClean="0"/>
              <a:t>A</a:t>
            </a:r>
            <a:r>
              <a:rPr lang="en-US" smtClean="0"/>
              <a:t>={1, 2, 3, 6}  </a:t>
            </a:r>
            <a:r>
              <a:rPr lang="en-US" i="1" smtClean="0"/>
              <a:t>B</a:t>
            </a:r>
            <a:r>
              <a:rPr lang="en-US" smtClean="0"/>
              <a:t>={1, 3, 4} 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Let </a:t>
            </a:r>
            <a:r>
              <a:rPr lang="en-US" i="1" smtClean="0"/>
              <a:t>Q</a:t>
            </a:r>
            <a:r>
              <a:rPr lang="en-US" smtClean="0"/>
              <a:t> be the relation, </a:t>
            </a:r>
            <a:r>
              <a:rPr lang="en-US" i="1" smtClean="0"/>
              <a:t>a</a:t>
            </a:r>
            <a:r>
              <a:rPr lang="en-US" smtClean="0"/>
              <a:t> </a:t>
            </a:r>
            <a:r>
              <a:rPr lang="en-US" i="1" smtClean="0"/>
              <a:t>R</a:t>
            </a:r>
            <a:r>
              <a:rPr lang="en-US" smtClean="0"/>
              <a:t> </a:t>
            </a:r>
            <a:r>
              <a:rPr lang="en-US" i="1" smtClean="0"/>
              <a:t>b</a:t>
            </a:r>
            <a:r>
              <a:rPr lang="en-US" smtClean="0"/>
              <a:t>  </a:t>
            </a:r>
            <a:r>
              <a:rPr lang="en-US" smtClean="0">
                <a:sym typeface="Symbol" pitchFamily="18" charset="2"/>
              </a:rPr>
              <a:t>if  </a:t>
            </a:r>
            <a:r>
              <a:rPr lang="en-US" i="1" smtClean="0">
                <a:sym typeface="Symbol" pitchFamily="18" charset="2"/>
              </a:rPr>
              <a:t>a</a:t>
            </a:r>
            <a:r>
              <a:rPr lang="en-US" smtClean="0">
                <a:sym typeface="Symbol" pitchFamily="18" charset="2"/>
              </a:rPr>
              <a:t> &lt;  </a:t>
            </a:r>
            <a:r>
              <a:rPr lang="en-US" i="1" smtClean="0">
                <a:sym typeface="Symbol" pitchFamily="18" charset="2"/>
              </a:rPr>
              <a:t>b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smtClean="0">
                <a:sym typeface="Symbol" pitchFamily="18" charset="2"/>
              </a:rPr>
              <a:t>Q</a:t>
            </a:r>
            <a:r>
              <a:rPr lang="en-US" smtClean="0">
                <a:sym typeface="Symbol" pitchFamily="18" charset="2"/>
              </a:rPr>
              <a:t>={ (1, 3), (1, 4), (2, 3), (2, 4), (3, 4) }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Domain of </a:t>
            </a:r>
            <a:r>
              <a:rPr lang="en-US" i="1" smtClean="0"/>
              <a:t>Q</a:t>
            </a:r>
            <a:r>
              <a:rPr lang="en-US" smtClean="0"/>
              <a:t>, </a:t>
            </a:r>
            <a:r>
              <a:rPr lang="en-US" smtClean="0">
                <a:solidFill>
                  <a:schemeClr val="tx2"/>
                </a:solidFill>
              </a:rPr>
              <a:t>Dom(</a:t>
            </a:r>
            <a:r>
              <a:rPr lang="en-US" i="1" smtClean="0">
                <a:solidFill>
                  <a:schemeClr val="tx2"/>
                </a:solidFill>
              </a:rPr>
              <a:t>Q</a:t>
            </a:r>
            <a:r>
              <a:rPr lang="en-US" smtClean="0">
                <a:solidFill>
                  <a:schemeClr val="tx2"/>
                </a:solidFill>
              </a:rPr>
              <a:t>)</a:t>
            </a:r>
            <a:r>
              <a:rPr lang="en-US" smtClean="0"/>
              <a:t> ={1, 2, 3}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set of elements in </a:t>
            </a:r>
            <a:r>
              <a:rPr lang="en-US" i="1" smtClean="0"/>
              <a:t>A</a:t>
            </a:r>
            <a:r>
              <a:rPr lang="en-US" smtClean="0"/>
              <a:t> that are related to some element in </a:t>
            </a:r>
            <a:r>
              <a:rPr lang="en-US" i="1" smtClean="0"/>
              <a:t>B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Range of </a:t>
            </a:r>
            <a:r>
              <a:rPr lang="en-US" i="1" smtClean="0"/>
              <a:t>Q</a:t>
            </a:r>
            <a:r>
              <a:rPr lang="en-US" smtClean="0"/>
              <a:t>,</a:t>
            </a:r>
            <a:r>
              <a:rPr lang="en-US" b="1" smtClean="0"/>
              <a:t> </a:t>
            </a:r>
            <a:r>
              <a:rPr lang="en-US" smtClean="0">
                <a:solidFill>
                  <a:schemeClr val="tx2"/>
                </a:solidFill>
              </a:rPr>
              <a:t>Ran(</a:t>
            </a:r>
            <a:r>
              <a:rPr lang="en-US" i="1" smtClean="0">
                <a:solidFill>
                  <a:schemeClr val="tx2"/>
                </a:solidFill>
              </a:rPr>
              <a:t>Q</a:t>
            </a:r>
            <a:r>
              <a:rPr lang="en-US" smtClean="0">
                <a:solidFill>
                  <a:schemeClr val="tx2"/>
                </a:solidFill>
              </a:rPr>
              <a:t>)</a:t>
            </a:r>
            <a:r>
              <a:rPr lang="en-US" smtClean="0"/>
              <a:t> ={3, 4}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set of elements in </a:t>
            </a:r>
            <a:r>
              <a:rPr lang="en-US" i="1" smtClean="0"/>
              <a:t>B</a:t>
            </a:r>
            <a:r>
              <a:rPr lang="en-US" smtClean="0"/>
              <a:t> that are related to some element of </a:t>
            </a:r>
            <a:r>
              <a:rPr lang="en-US" i="1" smtClean="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DCC473C1-2E90-4808-A1FD-5D35CF8E5F97}" type="slidenum">
              <a:rPr lang="en-US" sz="1400" b="0" smtClean="0">
                <a:latin typeface="Arial" charset="0"/>
              </a:rPr>
              <a:pPr eaLnBrk="1" hangingPunct="1"/>
              <a:t>13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Relations Across Same Set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Relations may be defined upon a single set</a:t>
            </a:r>
            <a:endParaRPr lang="en-US" sz="2800" dirty="0" smtClean="0"/>
          </a:p>
          <a:p>
            <a:pPr eaLnBrk="1" hangingPunct="1"/>
            <a:r>
              <a:rPr lang="en-GB" dirty="0" smtClean="0"/>
              <a:t>Terminology:  </a:t>
            </a:r>
            <a:r>
              <a:rPr lang="en-GB" i="1" dirty="0" smtClean="0">
                <a:solidFill>
                  <a:schemeClr val="tx2"/>
                </a:solidFill>
              </a:rPr>
              <a:t>Relation R on 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GB" i="1" dirty="0" smtClean="0"/>
              <a:t>R</a:t>
            </a:r>
            <a:r>
              <a:rPr lang="en-GB" dirty="0" smtClean="0"/>
              <a:t> </a:t>
            </a:r>
            <a:r>
              <a:rPr lang="en-GB" dirty="0" smtClean="0">
                <a:sym typeface="Symbol" pitchFamily="18" charset="2"/>
              </a:rPr>
              <a:t></a:t>
            </a:r>
            <a:r>
              <a:rPr lang="en-GB" dirty="0" smtClean="0"/>
              <a:t> </a:t>
            </a:r>
            <a:r>
              <a:rPr lang="en-GB" i="1" dirty="0" smtClean="0"/>
              <a:t>A</a:t>
            </a:r>
            <a:r>
              <a:rPr lang="en-GB" dirty="0" smtClean="0"/>
              <a:t> </a:t>
            </a:r>
            <a:r>
              <a:rPr lang="en-GB" dirty="0" smtClean="0">
                <a:sym typeface="Symbol" pitchFamily="18" charset="2"/>
              </a:rPr>
              <a:t></a:t>
            </a:r>
            <a:r>
              <a:rPr lang="en-GB" dirty="0" smtClean="0"/>
              <a:t> </a:t>
            </a:r>
            <a:r>
              <a:rPr lang="en-GB" i="1" dirty="0" smtClean="0"/>
              <a:t>A</a:t>
            </a:r>
          </a:p>
          <a:p>
            <a:pPr eaLnBrk="1" hangingPunct="1"/>
            <a:r>
              <a:rPr lang="en-GB" dirty="0" smtClean="0"/>
              <a:t>Consider the X-Y Plane you used to plot points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F596FE52-5CBC-406B-9F86-54C057CC21AF}" type="slidenum">
              <a:rPr lang="en-US" sz="1400" b="0" smtClean="0">
                <a:latin typeface="Arial" charset="0"/>
              </a:rPr>
              <a:pPr eaLnBrk="1" hangingPunct="1"/>
              <a:t>14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Relation on a Single Set Example</a:t>
            </a:r>
            <a:endParaRPr lang="en-US" sz="3500" smtClean="0"/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i="1" smtClean="0"/>
              <a:t>A</a:t>
            </a:r>
            <a:r>
              <a:rPr lang="en-GB" smtClean="0"/>
              <a:t> is the set of all courses</a:t>
            </a:r>
            <a:endParaRPr lang="en-US" sz="2800" smtClean="0"/>
          </a:p>
          <a:p>
            <a:pPr eaLnBrk="1" hangingPunct="1"/>
            <a:r>
              <a:rPr lang="en-GB" smtClean="0"/>
              <a:t>A relation </a:t>
            </a:r>
            <a:r>
              <a:rPr lang="en-GB" i="1" smtClean="0"/>
              <a:t>P</a:t>
            </a:r>
            <a:r>
              <a:rPr lang="en-GB" smtClean="0"/>
              <a:t> may be defined as the course is a prerequisite for</a:t>
            </a:r>
            <a:endParaRPr lang="en-US" sz="2800" smtClean="0"/>
          </a:p>
          <a:p>
            <a:pPr eaLnBrk="1" hangingPunct="1"/>
            <a:r>
              <a:rPr lang="en-GB" smtClean="0"/>
              <a:t>Let </a:t>
            </a:r>
            <a:r>
              <a:rPr lang="en-GB" i="1" smtClean="0"/>
              <a:t>P</a:t>
            </a:r>
            <a:r>
              <a:rPr lang="en-GB" smtClean="0"/>
              <a:t> be the relation,  </a:t>
            </a:r>
            <a:r>
              <a:rPr lang="en-GB" sz="2400" i="1" smtClean="0"/>
              <a:t>C1 </a:t>
            </a:r>
            <a:r>
              <a:rPr lang="en-GB" sz="2400" smtClean="0"/>
              <a:t> </a:t>
            </a:r>
            <a:r>
              <a:rPr lang="en-GB" sz="2400" i="1" smtClean="0"/>
              <a:t>R</a:t>
            </a:r>
            <a:r>
              <a:rPr lang="en-GB" sz="2400" smtClean="0"/>
              <a:t>  </a:t>
            </a:r>
            <a:r>
              <a:rPr lang="en-GB" sz="2400" i="1" smtClean="0"/>
              <a:t>C2</a:t>
            </a:r>
            <a:r>
              <a:rPr lang="en-GB" sz="2400" smtClean="0"/>
              <a:t>  </a:t>
            </a:r>
          </a:p>
          <a:p>
            <a:pPr lvl="1" eaLnBrk="1" hangingPunct="1"/>
            <a:r>
              <a:rPr lang="en-GB" sz="2000" smtClean="0"/>
              <a:t>C1 is a prerequisite for C2</a:t>
            </a:r>
            <a:endParaRPr lang="en-US" sz="2000" smtClean="0"/>
          </a:p>
          <a:p>
            <a:pPr eaLnBrk="1" hangingPunct="1"/>
            <a:r>
              <a:rPr lang="en-GB" i="1" smtClean="0"/>
              <a:t>P</a:t>
            </a:r>
            <a:r>
              <a:rPr lang="en-GB" smtClean="0"/>
              <a:t> = {(CSCI 2150, CSCI 3400), </a:t>
            </a:r>
            <a:br>
              <a:rPr lang="en-GB" smtClean="0"/>
            </a:br>
            <a:r>
              <a:rPr lang="en-GB" smtClean="0"/>
              <a:t>         (CSCI 1710, CSCI 2910), </a:t>
            </a:r>
            <a:br>
              <a:rPr lang="en-GB" smtClean="0"/>
            </a:br>
            <a:r>
              <a:rPr lang="en-GB" smtClean="0"/>
              <a:t>         (CSCI 2800, CSCI 2910), …}</a:t>
            </a:r>
            <a:endParaRPr lang="en-US" sz="28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EC68EE38-44A4-47FB-8F52-F115D92FB943}" type="slidenum">
              <a:rPr lang="en-US" sz="1400" b="0" smtClean="0">
                <a:latin typeface="Arial" charset="0"/>
              </a:rPr>
              <a:pPr eaLnBrk="1" hangingPunct="1"/>
              <a:t>15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001000" cy="762000"/>
          </a:xfrm>
        </p:spPr>
        <p:txBody>
          <a:bodyPr/>
          <a:lstStyle/>
          <a:p>
            <a:pPr eaLnBrk="1" hangingPunct="1"/>
            <a:r>
              <a:rPr lang="en-US" smtClean="0"/>
              <a:t>Represent A Relation As A Matrix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Let:   </a:t>
            </a:r>
            <a:r>
              <a:rPr lang="en-US" i="1" dirty="0" smtClean="0"/>
              <a:t>A</a:t>
            </a:r>
            <a:r>
              <a:rPr lang="en-US" dirty="0" smtClean="0"/>
              <a:t> = { 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a</a:t>
            </a:r>
            <a:r>
              <a:rPr lang="en-US" baseline="-25000" dirty="0" smtClean="0"/>
              <a:t>3</a:t>
            </a:r>
            <a:r>
              <a:rPr lang="en-US" dirty="0" smtClean="0"/>
              <a:t>, …, a</a:t>
            </a:r>
            <a:r>
              <a:rPr lang="en-US" baseline="-25000" dirty="0" smtClean="0"/>
              <a:t>m</a:t>
            </a:r>
            <a:r>
              <a:rPr lang="en-US" dirty="0" smtClean="0"/>
              <a:t>}  with |</a:t>
            </a:r>
            <a:r>
              <a:rPr lang="en-US" i="1" dirty="0" smtClean="0"/>
              <a:t>A</a:t>
            </a:r>
            <a:r>
              <a:rPr lang="en-US" dirty="0" smtClean="0"/>
              <a:t>| = m</a:t>
            </a:r>
            <a:br>
              <a:rPr lang="en-US" dirty="0" smtClean="0"/>
            </a:br>
            <a:r>
              <a:rPr lang="en-US" dirty="0" smtClean="0"/>
              <a:t>  	    </a:t>
            </a:r>
            <a:r>
              <a:rPr lang="en-US" i="1" dirty="0" smtClean="0"/>
              <a:t>B</a:t>
            </a:r>
            <a:r>
              <a:rPr lang="en-US" dirty="0" smtClean="0"/>
              <a:t> = { b</a:t>
            </a:r>
            <a:r>
              <a:rPr lang="en-US" baseline="-25000" dirty="0" smtClean="0"/>
              <a:t>1</a:t>
            </a:r>
            <a:r>
              <a:rPr lang="en-US" dirty="0" smtClean="0"/>
              <a:t>, b</a:t>
            </a:r>
            <a:r>
              <a:rPr lang="en-US" baseline="-25000" dirty="0" smtClean="0"/>
              <a:t>2</a:t>
            </a:r>
            <a:r>
              <a:rPr lang="en-US" dirty="0" smtClean="0"/>
              <a:t>, b</a:t>
            </a:r>
            <a:r>
              <a:rPr lang="en-US" baseline="-25000" dirty="0" smtClean="0"/>
              <a:t>3</a:t>
            </a:r>
            <a:r>
              <a:rPr lang="en-US" dirty="0" smtClean="0"/>
              <a:t>, …, a</a:t>
            </a:r>
            <a:r>
              <a:rPr lang="en-US" baseline="-25000" dirty="0" smtClean="0"/>
              <a:t>n</a:t>
            </a:r>
            <a:r>
              <a:rPr lang="en-US" dirty="0" smtClean="0"/>
              <a:t>}  with |</a:t>
            </a:r>
            <a:r>
              <a:rPr lang="en-US" i="1" dirty="0" smtClean="0"/>
              <a:t>B</a:t>
            </a:r>
            <a:r>
              <a:rPr lang="en-US" dirty="0" smtClean="0"/>
              <a:t>| = n</a:t>
            </a:r>
          </a:p>
          <a:p>
            <a:pPr eaLnBrk="1" hangingPunct="1"/>
            <a:r>
              <a:rPr lang="en-US" dirty="0" smtClean="0"/>
              <a:t>With  </a:t>
            </a:r>
            <a:r>
              <a:rPr lang="en-US" i="1" dirty="0" smtClean="0"/>
              <a:t>Q</a:t>
            </a:r>
            <a:r>
              <a:rPr lang="en-US" dirty="0" smtClean="0"/>
              <a:t> a relation from </a:t>
            </a:r>
            <a:r>
              <a:rPr lang="en-US" i="1" dirty="0" smtClean="0"/>
              <a:t>A</a:t>
            </a:r>
            <a:r>
              <a:rPr lang="en-US" dirty="0" smtClean="0"/>
              <a:t> to </a:t>
            </a:r>
            <a:r>
              <a:rPr lang="en-US" i="1" dirty="0" smtClean="0"/>
              <a:t>B</a:t>
            </a:r>
          </a:p>
          <a:p>
            <a:pPr eaLnBrk="1" hangingPunct="1"/>
            <a:endParaRPr lang="en-US" dirty="0" smtClean="0"/>
          </a:p>
          <a:p>
            <a:pPr eaLnBrk="1" hangingPunct="1">
              <a:spcAft>
                <a:spcPct val="20000"/>
              </a:spcAft>
            </a:pPr>
            <a:r>
              <a:rPr lang="en-US" dirty="0" smtClean="0"/>
              <a:t>Represent </a:t>
            </a:r>
            <a:r>
              <a:rPr lang="en-US" i="1" dirty="0" smtClean="0"/>
              <a:t>Q</a:t>
            </a:r>
            <a:r>
              <a:rPr lang="en-US" dirty="0" smtClean="0"/>
              <a:t> as an  </a:t>
            </a:r>
            <a:r>
              <a:rPr lang="en-US" i="1" dirty="0" smtClean="0"/>
              <a:t>m x n</a:t>
            </a:r>
            <a:r>
              <a:rPr lang="en-US" dirty="0" smtClean="0"/>
              <a:t> matrix,  M</a:t>
            </a:r>
            <a:r>
              <a:rPr lang="en-US" i="1" baseline="-25000" dirty="0" smtClean="0"/>
              <a:t>Q </a:t>
            </a:r>
            <a:r>
              <a:rPr lang="en-US" dirty="0" smtClean="0"/>
              <a:t>, with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		m</a:t>
            </a:r>
            <a:r>
              <a:rPr lang="en-US" baseline="-25000" dirty="0" smtClean="0"/>
              <a:t>i j</a:t>
            </a:r>
            <a:r>
              <a:rPr lang="en-US" dirty="0" smtClean="0"/>
              <a:t> = 1   if 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) </a:t>
            </a:r>
            <a:r>
              <a:rPr lang="en-US" dirty="0" smtClean="0">
                <a:sym typeface="Symbol" pitchFamily="18" charset="2"/>
              </a:rPr>
              <a:t> </a:t>
            </a:r>
            <a:r>
              <a:rPr lang="en-US" i="1" dirty="0" smtClean="0">
                <a:sym typeface="Symbol" pitchFamily="18" charset="2"/>
              </a:rPr>
              <a:t>Q</a:t>
            </a:r>
          </a:p>
          <a:p>
            <a:pPr eaLnBrk="1" hangingPunct="1">
              <a:buFontTx/>
              <a:buNone/>
            </a:pPr>
            <a:r>
              <a:rPr lang="en-US" dirty="0" smtClean="0">
                <a:sym typeface="Symbol" pitchFamily="18" charset="2"/>
              </a:rPr>
              <a:t>			      = 0</a:t>
            </a:r>
            <a:r>
              <a:rPr lang="en-US" dirty="0" smtClean="0"/>
              <a:t>   if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) </a:t>
            </a:r>
            <a:r>
              <a:rPr lang="en-US" dirty="0" smtClean="0">
                <a:sym typeface="Symbol" pitchFamily="18" charset="2"/>
              </a:rPr>
              <a:t> </a:t>
            </a:r>
            <a:r>
              <a:rPr lang="en-US" i="1" dirty="0" smtClean="0">
                <a:sym typeface="Symbol" pitchFamily="18" charset="2"/>
              </a:rPr>
              <a:t>Q</a:t>
            </a:r>
            <a:endParaRPr lang="en-US" i="1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A396A237-468F-4822-97B9-BAA42A22DF18}" type="slidenum">
              <a:rPr lang="en-US" sz="1400" b="0" smtClean="0">
                <a:latin typeface="Arial" charset="0"/>
              </a:rPr>
              <a:pPr eaLnBrk="1" hangingPunct="1"/>
              <a:t>16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Matrix Example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Let:   </a:t>
            </a:r>
            <a:r>
              <a:rPr lang="en-US" i="1" smtClean="0"/>
              <a:t>A</a:t>
            </a:r>
            <a:r>
              <a:rPr lang="en-US" smtClean="0"/>
              <a:t> = { 1, 2, 3 }</a:t>
            </a:r>
            <a:br>
              <a:rPr lang="en-US" smtClean="0"/>
            </a:br>
            <a:r>
              <a:rPr lang="en-US" smtClean="0"/>
              <a:t>	    </a:t>
            </a:r>
            <a:r>
              <a:rPr lang="en-US" i="1" smtClean="0"/>
              <a:t>B</a:t>
            </a:r>
            <a:r>
              <a:rPr lang="en-US" smtClean="0"/>
              <a:t> = { r, s }</a:t>
            </a:r>
          </a:p>
          <a:p>
            <a:pPr eaLnBrk="1" hangingPunct="1"/>
            <a:r>
              <a:rPr lang="en-US" smtClean="0"/>
              <a:t>With the relation </a:t>
            </a:r>
            <a:r>
              <a:rPr lang="en-US" i="1" smtClean="0"/>
              <a:t>Q</a:t>
            </a:r>
            <a:r>
              <a:rPr lang="en-US" smtClean="0"/>
              <a:t> from </a:t>
            </a:r>
            <a:r>
              <a:rPr lang="en-US" i="1" smtClean="0"/>
              <a:t>A</a:t>
            </a:r>
            <a:r>
              <a:rPr lang="en-US" smtClean="0"/>
              <a:t> to </a:t>
            </a:r>
            <a:r>
              <a:rPr lang="en-US" i="1" smtClean="0"/>
              <a:t>B</a:t>
            </a:r>
            <a:r>
              <a:rPr lang="en-US" smtClean="0"/>
              <a:t>  </a:t>
            </a:r>
          </a:p>
          <a:p>
            <a:pPr eaLnBrk="1" hangingPunct="1">
              <a:buFontTx/>
              <a:buNone/>
            </a:pPr>
            <a:r>
              <a:rPr lang="en-US" smtClean="0"/>
              <a:t>	    	    </a:t>
            </a:r>
            <a:r>
              <a:rPr lang="en-US" i="1" smtClean="0"/>
              <a:t>Q</a:t>
            </a:r>
            <a:r>
              <a:rPr lang="en-US" smtClean="0"/>
              <a:t> = { (1, r), (2, s), (3, r) }</a:t>
            </a:r>
          </a:p>
          <a:p>
            <a:pPr eaLnBrk="1" hangingPunct="1"/>
            <a:r>
              <a:rPr lang="en-US" smtClean="0"/>
              <a:t>Then</a:t>
            </a:r>
          </a:p>
          <a:p>
            <a:pPr eaLnBrk="1" hangingPunct="1">
              <a:buFontTx/>
              <a:buNone/>
            </a:pPr>
            <a:r>
              <a:rPr lang="en-US" sz="2800" smtClean="0"/>
              <a:t>				1   0</a:t>
            </a:r>
          </a:p>
          <a:p>
            <a:pPr eaLnBrk="1" hangingPunct="1">
              <a:buFontTx/>
              <a:buNone/>
            </a:pPr>
            <a:r>
              <a:rPr lang="en-US" sz="2800" smtClean="0"/>
              <a:t>		        M = 	0   1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                      	1   0</a:t>
            </a:r>
          </a:p>
        </p:txBody>
      </p:sp>
      <p:grpSp>
        <p:nvGrpSpPr>
          <p:cNvPr id="18439" name="Group 17"/>
          <p:cNvGrpSpPr>
            <a:grpSpLocks/>
          </p:cNvGrpSpPr>
          <p:nvPr/>
        </p:nvGrpSpPr>
        <p:grpSpPr bwMode="auto">
          <a:xfrm>
            <a:off x="3303588" y="4545013"/>
            <a:ext cx="990600" cy="1524000"/>
            <a:chOff x="3792" y="2688"/>
            <a:chExt cx="624" cy="960"/>
          </a:xfrm>
        </p:grpSpPr>
        <p:sp>
          <p:nvSpPr>
            <p:cNvPr id="18440" name="Line 7"/>
            <p:cNvSpPr>
              <a:spLocks noChangeShapeType="1"/>
            </p:cNvSpPr>
            <p:nvPr/>
          </p:nvSpPr>
          <p:spPr bwMode="auto">
            <a:xfrm>
              <a:off x="3792" y="2688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1" name="Line 8"/>
            <p:cNvSpPr>
              <a:spLocks noChangeShapeType="1"/>
            </p:cNvSpPr>
            <p:nvPr/>
          </p:nvSpPr>
          <p:spPr bwMode="auto">
            <a:xfrm>
              <a:off x="4416" y="2688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Line 9"/>
            <p:cNvSpPr>
              <a:spLocks noChangeShapeType="1"/>
            </p:cNvSpPr>
            <p:nvPr/>
          </p:nvSpPr>
          <p:spPr bwMode="auto">
            <a:xfrm>
              <a:off x="3792" y="268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10"/>
            <p:cNvSpPr>
              <a:spLocks noChangeShapeType="1"/>
            </p:cNvSpPr>
            <p:nvPr/>
          </p:nvSpPr>
          <p:spPr bwMode="auto">
            <a:xfrm flipH="1">
              <a:off x="4320" y="268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11"/>
            <p:cNvSpPr>
              <a:spLocks noChangeShapeType="1"/>
            </p:cNvSpPr>
            <p:nvPr/>
          </p:nvSpPr>
          <p:spPr bwMode="auto">
            <a:xfrm>
              <a:off x="3792" y="364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12"/>
            <p:cNvSpPr>
              <a:spLocks noChangeShapeType="1"/>
            </p:cNvSpPr>
            <p:nvPr/>
          </p:nvSpPr>
          <p:spPr bwMode="auto">
            <a:xfrm flipH="1">
              <a:off x="4272" y="364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89411823-57CF-4E32-8E05-6A5D88400FED}" type="slidenum">
              <a:rPr lang="en-US" sz="1400" b="0" smtClean="0">
                <a:latin typeface="Arial" charset="0"/>
              </a:rPr>
              <a:pPr eaLnBrk="1" hangingPunct="1"/>
              <a:t>17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Digraph of a Relation</a:t>
            </a:r>
            <a:endParaRPr lang="en-US" sz="4000" smtClean="0"/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Let </a:t>
            </a:r>
            <a:r>
              <a:rPr lang="en-GB" i="1" dirty="0" smtClean="0"/>
              <a:t>Q</a:t>
            </a:r>
            <a:r>
              <a:rPr lang="en-GB" dirty="0" smtClean="0"/>
              <a:t> be a relation on </a:t>
            </a:r>
            <a:r>
              <a:rPr lang="en-GB" i="1" dirty="0" smtClean="0"/>
              <a:t>A</a:t>
            </a:r>
            <a:endParaRPr lang="en-US" sz="2800" i="1" dirty="0" smtClean="0"/>
          </a:p>
          <a:p>
            <a:pPr eaLnBrk="1" hangingPunct="1"/>
            <a:r>
              <a:rPr lang="en-GB" dirty="0" smtClean="0"/>
              <a:t>We can represent </a:t>
            </a:r>
            <a:r>
              <a:rPr lang="en-GB" i="1" dirty="0" smtClean="0"/>
              <a:t>Q</a:t>
            </a:r>
            <a:r>
              <a:rPr lang="en-GB" dirty="0" smtClean="0"/>
              <a:t> pictorially as follows</a:t>
            </a:r>
            <a:endParaRPr lang="en-US" sz="2800" dirty="0" smtClean="0"/>
          </a:p>
          <a:p>
            <a:pPr lvl="1" eaLnBrk="1" hangingPunct="1"/>
            <a:r>
              <a:rPr lang="en-GB" dirty="0" smtClean="0"/>
              <a:t>Each element of </a:t>
            </a:r>
            <a:r>
              <a:rPr lang="en-GB" i="1" dirty="0" smtClean="0"/>
              <a:t>A</a:t>
            </a:r>
            <a:r>
              <a:rPr lang="en-GB" dirty="0" smtClean="0"/>
              <a:t> is a circle called a </a:t>
            </a:r>
            <a:r>
              <a:rPr lang="en-GB" dirty="0" smtClean="0">
                <a:solidFill>
                  <a:schemeClr val="tx2"/>
                </a:solidFill>
              </a:rPr>
              <a:t>Vertex</a:t>
            </a:r>
            <a:endParaRPr lang="en-US" dirty="0" smtClean="0">
              <a:solidFill>
                <a:schemeClr val="tx2"/>
              </a:solidFill>
            </a:endParaRPr>
          </a:p>
          <a:p>
            <a:pPr lvl="1" eaLnBrk="1" hangingPunct="1"/>
            <a:r>
              <a:rPr lang="en-GB" dirty="0" smtClean="0"/>
              <a:t>If </a:t>
            </a:r>
            <a:r>
              <a:rPr lang="en-GB" dirty="0" err="1" smtClean="0"/>
              <a:t>a</a:t>
            </a:r>
            <a:r>
              <a:rPr lang="en-GB" baseline="-25000" dirty="0" err="1" smtClean="0"/>
              <a:t>i</a:t>
            </a:r>
            <a:r>
              <a:rPr lang="en-GB" dirty="0" smtClean="0"/>
              <a:t> is related to </a:t>
            </a:r>
            <a:r>
              <a:rPr lang="en-GB" dirty="0" err="1" smtClean="0"/>
              <a:t>a</a:t>
            </a:r>
            <a:r>
              <a:rPr lang="en-GB" baseline="-25000" dirty="0" err="1" smtClean="0"/>
              <a:t>j</a:t>
            </a:r>
            <a:r>
              <a:rPr lang="en-GB" dirty="0" smtClean="0"/>
              <a:t>, then draw an arrow from the vertex </a:t>
            </a:r>
            <a:r>
              <a:rPr lang="en-GB" dirty="0" err="1" smtClean="0"/>
              <a:t>a</a:t>
            </a:r>
            <a:r>
              <a:rPr lang="en-GB" baseline="-25000" dirty="0" err="1" smtClean="0"/>
              <a:t>i</a:t>
            </a:r>
            <a:r>
              <a:rPr lang="en-GB" dirty="0" smtClean="0"/>
              <a:t> to the vertex </a:t>
            </a:r>
            <a:r>
              <a:rPr lang="en-GB" dirty="0" err="1" smtClean="0"/>
              <a:t>a</a:t>
            </a:r>
            <a:r>
              <a:rPr lang="en-GB" baseline="-25000" dirty="0" err="1" smtClean="0"/>
              <a:t>j</a:t>
            </a:r>
            <a:r>
              <a:rPr lang="en-GB" baseline="-25000" dirty="0" smtClean="0"/>
              <a:t> </a:t>
            </a:r>
          </a:p>
          <a:p>
            <a:pPr lvl="1" eaLnBrk="1" hangingPunct="1"/>
            <a:r>
              <a:rPr lang="en-GB" dirty="0" smtClean="0"/>
              <a:t>These arrows are called </a:t>
            </a:r>
            <a:r>
              <a:rPr lang="en-GB" dirty="0" smtClean="0">
                <a:solidFill>
                  <a:schemeClr val="tx2"/>
                </a:solidFill>
              </a:rPr>
              <a:t>Arcs</a:t>
            </a:r>
            <a:r>
              <a:rPr lang="en-GB" dirty="0" smtClean="0"/>
              <a:t> or </a:t>
            </a:r>
            <a:r>
              <a:rPr lang="en-GB" dirty="0" smtClean="0">
                <a:solidFill>
                  <a:schemeClr val="tx2"/>
                </a:solidFill>
              </a:rPr>
              <a:t>Edges</a:t>
            </a:r>
          </a:p>
          <a:p>
            <a:pPr eaLnBrk="1" hangingPunct="1"/>
            <a:r>
              <a:rPr lang="en-GB" dirty="0" smtClean="0"/>
              <a:t>The resulting pictorial is called a </a:t>
            </a:r>
            <a:r>
              <a:rPr lang="en-GB" sz="2800" dirty="0" smtClean="0">
                <a:solidFill>
                  <a:schemeClr val="tx2"/>
                </a:solidFill>
              </a:rPr>
              <a:t>digraph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(directed graph)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FC0EEF7D-538B-4F15-8A8D-1B0CA7F90551}" type="slidenum">
              <a:rPr lang="en-US" sz="1400" b="0" smtClean="0">
                <a:latin typeface="Arial" charset="0"/>
              </a:rPr>
              <a:pPr eaLnBrk="1" hangingPunct="1"/>
              <a:t>18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Digraph of a Relation (cont)</a:t>
            </a:r>
            <a:endParaRPr lang="en-US" smtClean="0"/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chemeClr val="tx2"/>
                </a:solidFill>
              </a:rPr>
              <a:t>In-Degree </a:t>
            </a:r>
            <a:r>
              <a:rPr lang="en-GB" smtClean="0"/>
              <a:t>of a vertex</a:t>
            </a:r>
          </a:p>
          <a:p>
            <a:pPr lvl="1" eaLnBrk="1" hangingPunct="1"/>
            <a:r>
              <a:rPr lang="en-GB" smtClean="0"/>
              <a:t>Number of arcs pointing  into a vertex</a:t>
            </a:r>
            <a:endParaRPr lang="en-US" sz="2400" smtClean="0"/>
          </a:p>
          <a:p>
            <a:pPr eaLnBrk="1" hangingPunct="1"/>
            <a:r>
              <a:rPr lang="en-GB" smtClean="0">
                <a:solidFill>
                  <a:schemeClr val="tx2"/>
                </a:solidFill>
              </a:rPr>
              <a:t>Out-Degree </a:t>
            </a:r>
            <a:r>
              <a:rPr lang="en-GB" smtClean="0"/>
              <a:t>of a vertex</a:t>
            </a:r>
          </a:p>
          <a:p>
            <a:pPr lvl="1" eaLnBrk="1" hangingPunct="1"/>
            <a:r>
              <a:rPr lang="en-GB" smtClean="0"/>
              <a:t>Number of arcs pointing out from a vertex</a:t>
            </a:r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2150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BDCEF237-F928-4122-8651-FBACE2751528}" type="slidenum">
              <a:rPr lang="en-US" sz="1400" b="0" smtClean="0">
                <a:latin typeface="Arial" charset="0"/>
              </a:rPr>
              <a:pPr eaLnBrk="1" hangingPunct="1"/>
              <a:t>19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Representing a Relation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152400" y="1752600"/>
            <a:ext cx="8915400" cy="9064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	</a:t>
            </a:r>
            <a:r>
              <a:rPr lang="en-US" sz="2700" smtClean="0"/>
              <a:t>Two representations of the same relation </a:t>
            </a:r>
            <a:r>
              <a:rPr lang="en-US" sz="2700" i="1" smtClean="0"/>
              <a:t>Q</a:t>
            </a:r>
            <a:r>
              <a:rPr lang="en-US" sz="2700" smtClean="0"/>
              <a:t> on </a:t>
            </a:r>
            <a:r>
              <a:rPr lang="en-US" sz="2700" i="1" smtClean="0"/>
              <a:t>A</a:t>
            </a:r>
            <a:r>
              <a:rPr lang="en-US" sz="2700" smtClean="0"/>
              <a:t> = {1, 2, 3}</a:t>
            </a:r>
          </a:p>
        </p:txBody>
      </p:sp>
      <p:sp>
        <p:nvSpPr>
          <p:cNvPr id="21511" name="Text Box 4"/>
          <p:cNvSpPr txBox="1">
            <a:spLocks noChangeArrowheads="1"/>
          </p:cNvSpPr>
          <p:nvPr/>
        </p:nvSpPr>
        <p:spPr bwMode="auto">
          <a:xfrm>
            <a:off x="457200" y="2514600"/>
            <a:ext cx="802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0" i="1">
                <a:latin typeface="Arial" charset="0"/>
              </a:rPr>
              <a:t>Q</a:t>
            </a:r>
            <a:r>
              <a:rPr lang="en-US" sz="3200" b="0">
                <a:latin typeface="Arial" charset="0"/>
              </a:rPr>
              <a:t> = { (1, 1), (1, 3), (2, 3), (3, 2), (3, 3) }</a:t>
            </a:r>
          </a:p>
        </p:txBody>
      </p:sp>
      <p:grpSp>
        <p:nvGrpSpPr>
          <p:cNvPr id="21512" name="Group 5"/>
          <p:cNvGrpSpPr>
            <a:grpSpLocks/>
          </p:cNvGrpSpPr>
          <p:nvPr/>
        </p:nvGrpSpPr>
        <p:grpSpPr bwMode="auto">
          <a:xfrm>
            <a:off x="685800" y="3429000"/>
            <a:ext cx="2506663" cy="2519363"/>
            <a:chOff x="3557" y="1821"/>
            <a:chExt cx="1911" cy="1960"/>
          </a:xfrm>
        </p:grpSpPr>
        <p:sp>
          <p:nvSpPr>
            <p:cNvPr id="21535" name="Oval 6"/>
            <p:cNvSpPr>
              <a:spLocks noChangeArrowheads="1"/>
            </p:cNvSpPr>
            <p:nvPr/>
          </p:nvSpPr>
          <p:spPr bwMode="auto">
            <a:xfrm>
              <a:off x="3677" y="2329"/>
              <a:ext cx="557" cy="557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6" name="Text Box 7"/>
            <p:cNvSpPr txBox="1">
              <a:spLocks noChangeArrowheads="1"/>
            </p:cNvSpPr>
            <p:nvPr/>
          </p:nvSpPr>
          <p:spPr bwMode="auto">
            <a:xfrm>
              <a:off x="3749" y="2401"/>
              <a:ext cx="388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0">
                  <a:latin typeface="Arial" charset="0"/>
                </a:rPr>
                <a:t>1</a:t>
              </a:r>
            </a:p>
          </p:txBody>
        </p:sp>
        <p:sp>
          <p:nvSpPr>
            <p:cNvPr id="21537" name="Oval 8"/>
            <p:cNvSpPr>
              <a:spLocks noChangeArrowheads="1"/>
            </p:cNvSpPr>
            <p:nvPr/>
          </p:nvSpPr>
          <p:spPr bwMode="auto">
            <a:xfrm>
              <a:off x="4911" y="1821"/>
              <a:ext cx="557" cy="557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8" name="Text Box 9"/>
            <p:cNvSpPr txBox="1">
              <a:spLocks noChangeArrowheads="1"/>
            </p:cNvSpPr>
            <p:nvPr/>
          </p:nvSpPr>
          <p:spPr bwMode="auto">
            <a:xfrm>
              <a:off x="4984" y="1894"/>
              <a:ext cx="387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0">
                  <a:latin typeface="Arial" charset="0"/>
                </a:rPr>
                <a:t>2</a:t>
              </a:r>
            </a:p>
          </p:txBody>
        </p:sp>
        <p:sp>
          <p:nvSpPr>
            <p:cNvPr id="21539" name="Oval 10"/>
            <p:cNvSpPr>
              <a:spLocks noChangeArrowheads="1"/>
            </p:cNvSpPr>
            <p:nvPr/>
          </p:nvSpPr>
          <p:spPr bwMode="auto">
            <a:xfrm>
              <a:off x="4741" y="3079"/>
              <a:ext cx="557" cy="557"/>
            </a:xfrm>
            <a:prstGeom prst="ellips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0" name="Text Box 11"/>
            <p:cNvSpPr txBox="1">
              <a:spLocks noChangeArrowheads="1"/>
            </p:cNvSpPr>
            <p:nvPr/>
          </p:nvSpPr>
          <p:spPr bwMode="auto">
            <a:xfrm>
              <a:off x="4814" y="3152"/>
              <a:ext cx="387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0">
                  <a:latin typeface="Arial" charset="0"/>
                </a:rPr>
                <a:t>3</a:t>
              </a:r>
            </a:p>
          </p:txBody>
        </p:sp>
        <p:sp>
          <p:nvSpPr>
            <p:cNvPr id="21541" name="Line 12"/>
            <p:cNvSpPr>
              <a:spLocks noChangeShapeType="1"/>
            </p:cNvSpPr>
            <p:nvPr/>
          </p:nvSpPr>
          <p:spPr bwMode="auto">
            <a:xfrm>
              <a:off x="4185" y="2789"/>
              <a:ext cx="605" cy="4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2" name="Arc 13"/>
            <p:cNvSpPr>
              <a:spLocks/>
            </p:cNvSpPr>
            <p:nvPr/>
          </p:nvSpPr>
          <p:spPr bwMode="auto">
            <a:xfrm flipH="1" flipV="1">
              <a:off x="3557" y="2184"/>
              <a:ext cx="290" cy="290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20586"/>
                    <a:pt x="71" y="19573"/>
                    <a:pt x="213" y="18569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20586"/>
                    <a:pt x="71" y="19573"/>
                    <a:pt x="213" y="18569"/>
                  </a:cubicBezTo>
                  <a:lnTo>
                    <a:pt x="21600" y="21600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3" name="Arc 14"/>
            <p:cNvSpPr>
              <a:spLocks/>
            </p:cNvSpPr>
            <p:nvPr/>
          </p:nvSpPr>
          <p:spPr bwMode="auto">
            <a:xfrm rot="10800000" flipH="1" flipV="1">
              <a:off x="5129" y="3491"/>
              <a:ext cx="290" cy="290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20586"/>
                    <a:pt x="71" y="19573"/>
                    <a:pt x="213" y="18569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20586"/>
                    <a:pt x="71" y="19573"/>
                    <a:pt x="213" y="18569"/>
                  </a:cubicBezTo>
                  <a:lnTo>
                    <a:pt x="21600" y="21600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4" name="Arc 15"/>
            <p:cNvSpPr>
              <a:spLocks/>
            </p:cNvSpPr>
            <p:nvPr/>
          </p:nvSpPr>
          <p:spPr bwMode="auto">
            <a:xfrm rot="17097151" flipH="1">
              <a:off x="4640" y="2614"/>
              <a:ext cx="749" cy="231"/>
            </a:xfrm>
            <a:custGeom>
              <a:avLst/>
              <a:gdLst>
                <a:gd name="T0" fmla="*/ 0 w 31408"/>
                <a:gd name="T1" fmla="*/ 0 h 21600"/>
                <a:gd name="T2" fmla="*/ 0 w 31408"/>
                <a:gd name="T3" fmla="*/ 0 h 21600"/>
                <a:gd name="T4" fmla="*/ 0 w 31408"/>
                <a:gd name="T5" fmla="*/ 0 h 21600"/>
                <a:gd name="T6" fmla="*/ 0 60000 65536"/>
                <a:gd name="T7" fmla="*/ 0 60000 65536"/>
                <a:gd name="T8" fmla="*/ 0 60000 65536"/>
                <a:gd name="T9" fmla="*/ 0 w 31408"/>
                <a:gd name="T10" fmla="*/ 0 h 21600"/>
                <a:gd name="T11" fmla="*/ 31408 w 314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408" h="21600" fill="none" extrusionOk="0">
                  <a:moveTo>
                    <a:pt x="0" y="5147"/>
                  </a:moveTo>
                  <a:cubicBezTo>
                    <a:pt x="3906" y="1824"/>
                    <a:pt x="8866" y="-1"/>
                    <a:pt x="13995" y="0"/>
                  </a:cubicBezTo>
                  <a:cubicBezTo>
                    <a:pt x="20872" y="0"/>
                    <a:pt x="27339" y="3275"/>
                    <a:pt x="31408" y="8819"/>
                  </a:cubicBezTo>
                </a:path>
                <a:path w="31408" h="21600" stroke="0" extrusionOk="0">
                  <a:moveTo>
                    <a:pt x="0" y="5147"/>
                  </a:moveTo>
                  <a:cubicBezTo>
                    <a:pt x="3906" y="1824"/>
                    <a:pt x="8866" y="-1"/>
                    <a:pt x="13995" y="0"/>
                  </a:cubicBezTo>
                  <a:cubicBezTo>
                    <a:pt x="20872" y="0"/>
                    <a:pt x="27339" y="3275"/>
                    <a:pt x="31408" y="8819"/>
                  </a:cubicBezTo>
                  <a:lnTo>
                    <a:pt x="13995" y="21600"/>
                  </a:lnTo>
                  <a:lnTo>
                    <a:pt x="0" y="5147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5" name="Arc 16"/>
            <p:cNvSpPr>
              <a:spLocks/>
            </p:cNvSpPr>
            <p:nvPr/>
          </p:nvSpPr>
          <p:spPr bwMode="auto">
            <a:xfrm rot="6297151" flipH="1">
              <a:off x="4823" y="2613"/>
              <a:ext cx="749" cy="231"/>
            </a:xfrm>
            <a:custGeom>
              <a:avLst/>
              <a:gdLst>
                <a:gd name="T0" fmla="*/ 0 w 31408"/>
                <a:gd name="T1" fmla="*/ 0 h 21600"/>
                <a:gd name="T2" fmla="*/ 0 w 31408"/>
                <a:gd name="T3" fmla="*/ 0 h 21600"/>
                <a:gd name="T4" fmla="*/ 0 w 31408"/>
                <a:gd name="T5" fmla="*/ 0 h 21600"/>
                <a:gd name="T6" fmla="*/ 0 60000 65536"/>
                <a:gd name="T7" fmla="*/ 0 60000 65536"/>
                <a:gd name="T8" fmla="*/ 0 60000 65536"/>
                <a:gd name="T9" fmla="*/ 0 w 31408"/>
                <a:gd name="T10" fmla="*/ 0 h 21600"/>
                <a:gd name="T11" fmla="*/ 31408 w 314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408" h="21600" fill="none" extrusionOk="0">
                  <a:moveTo>
                    <a:pt x="0" y="5147"/>
                  </a:moveTo>
                  <a:cubicBezTo>
                    <a:pt x="3906" y="1824"/>
                    <a:pt x="8866" y="-1"/>
                    <a:pt x="13995" y="0"/>
                  </a:cubicBezTo>
                  <a:cubicBezTo>
                    <a:pt x="20872" y="0"/>
                    <a:pt x="27339" y="3275"/>
                    <a:pt x="31408" y="8819"/>
                  </a:cubicBezTo>
                </a:path>
                <a:path w="31408" h="21600" stroke="0" extrusionOk="0">
                  <a:moveTo>
                    <a:pt x="0" y="5147"/>
                  </a:moveTo>
                  <a:cubicBezTo>
                    <a:pt x="3906" y="1824"/>
                    <a:pt x="8866" y="-1"/>
                    <a:pt x="13995" y="0"/>
                  </a:cubicBezTo>
                  <a:cubicBezTo>
                    <a:pt x="20872" y="0"/>
                    <a:pt x="27339" y="3275"/>
                    <a:pt x="31408" y="8819"/>
                  </a:cubicBezTo>
                  <a:lnTo>
                    <a:pt x="13995" y="21600"/>
                  </a:lnTo>
                  <a:lnTo>
                    <a:pt x="0" y="5147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17105" name="Group 17"/>
          <p:cNvGraphicFramePr>
            <a:graphicFrameLocks noGrp="1"/>
          </p:cNvGraphicFramePr>
          <p:nvPr>
            <p:ph sz="half" idx="2"/>
          </p:nvPr>
        </p:nvGraphicFramePr>
        <p:xfrm>
          <a:off x="4572000" y="3429000"/>
          <a:ext cx="4303713" cy="2451099"/>
        </p:xfrm>
        <a:graphic>
          <a:graphicData uri="http://schemas.openxmlformats.org/drawingml/2006/table">
            <a:tbl>
              <a:tblPr/>
              <a:tblGrid>
                <a:gridCol w="1435100"/>
                <a:gridCol w="1433513"/>
                <a:gridCol w="1435100"/>
              </a:tblGrid>
              <a:tr h="8962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Node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Degree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Degree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3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52D806E7-E1E3-4A27-A757-4B711DE8608C}" type="slidenum">
              <a:rPr lang="en-US" sz="1400" b="0" smtClean="0">
                <a:latin typeface="Arial" charset="0"/>
              </a:rPr>
              <a:pPr eaLnBrk="1" hangingPunct="1"/>
              <a:t>2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Reading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Rosen </a:t>
            </a:r>
            <a:r>
              <a:rPr lang="en-US" sz="2400" dirty="0" smtClean="0"/>
              <a:t>- </a:t>
            </a:r>
            <a:r>
              <a:rPr lang="en-US" sz="2400" smtClean="0"/>
              <a:t>Sections </a:t>
            </a:r>
            <a:r>
              <a:rPr lang="en-US" sz="2400" smtClean="0"/>
              <a:t>9.1, 9.2, 9.3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Cartesian Product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Partitioning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Relations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Representing Relations as a Matrix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Digraph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Properties of Relations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Equivalence Relations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30C2BE08-59BB-4DAD-8B2F-8D68AC372B0F}" type="slidenum">
              <a:rPr lang="en-US" sz="1400" b="0" smtClean="0">
                <a:latin typeface="Arial" charset="0"/>
              </a:rPr>
              <a:pPr eaLnBrk="1" hangingPunct="1"/>
              <a:t>20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Paths in a Digraph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A walk from one node to the next, following the arrows is a </a:t>
            </a:r>
            <a:r>
              <a:rPr lang="en-US" sz="2800" smtClean="0">
                <a:solidFill>
                  <a:schemeClr val="tx2"/>
                </a:solidFill>
              </a:rPr>
              <a:t>Path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Vertex1, Edge1, Vertex2, Edge2, Vertex3, Edge3, Vertex4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 vertex may occur multiple times in a path; an edge may occur only once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Paths start and end at a vertex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 number of edges in the path is its </a:t>
            </a:r>
            <a:r>
              <a:rPr lang="en-US" sz="2800" smtClean="0">
                <a:solidFill>
                  <a:schemeClr val="tx2"/>
                </a:solidFill>
              </a:rPr>
              <a:t>Length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The above example is length 3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 path that starts and ends at the same node is a </a:t>
            </a:r>
            <a:r>
              <a:rPr lang="en-US" sz="2800" smtClean="0">
                <a:solidFill>
                  <a:schemeClr val="tx2"/>
                </a:solidFill>
              </a:rPr>
              <a:t>cycle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4C411E22-8F95-47A3-AE19-9DECB51B912B}" type="slidenum">
              <a:rPr lang="en-US" sz="1400" b="0" smtClean="0">
                <a:latin typeface="Arial" charset="0"/>
              </a:rPr>
              <a:pPr eaLnBrk="1" hangingPunct="1"/>
              <a:t>21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Properties of Relations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Recall</a:t>
            </a:r>
          </a:p>
          <a:p>
            <a:pPr lvl="1" eaLnBrk="1" hangingPunct="1"/>
            <a:r>
              <a:rPr lang="en-US" smtClean="0">
                <a:sym typeface="Symbol" pitchFamily="18" charset="2"/>
              </a:rPr>
              <a:t>If </a:t>
            </a:r>
            <a:r>
              <a:rPr lang="en-US" i="1" smtClean="0">
                <a:sym typeface="Symbol" pitchFamily="18" charset="2"/>
              </a:rPr>
              <a:t>Q</a:t>
            </a:r>
            <a:r>
              <a:rPr lang="en-US" smtClean="0">
                <a:sym typeface="Symbol" pitchFamily="18" charset="2"/>
              </a:rPr>
              <a:t>  </a:t>
            </a:r>
            <a:r>
              <a:rPr lang="en-US" i="1" smtClean="0">
                <a:sym typeface="Symbol" pitchFamily="18" charset="2"/>
              </a:rPr>
              <a:t>A</a:t>
            </a:r>
            <a:r>
              <a:rPr lang="en-US" smtClean="0">
                <a:sym typeface="Symbol" pitchFamily="18" charset="2"/>
              </a:rPr>
              <a:t> x </a:t>
            </a:r>
            <a:r>
              <a:rPr lang="en-US" i="1" smtClean="0">
                <a:sym typeface="Symbol" pitchFamily="18" charset="2"/>
              </a:rPr>
              <a:t>A</a:t>
            </a:r>
            <a:r>
              <a:rPr lang="en-US" smtClean="0">
                <a:sym typeface="Symbol" pitchFamily="18" charset="2"/>
              </a:rPr>
              <a:t>, then </a:t>
            </a:r>
            <a:r>
              <a:rPr lang="en-US" i="1" smtClean="0">
                <a:sym typeface="Symbol" pitchFamily="18" charset="2"/>
              </a:rPr>
              <a:t>Q</a:t>
            </a:r>
            <a:r>
              <a:rPr lang="en-US" smtClean="0">
                <a:sym typeface="Symbol" pitchFamily="18" charset="2"/>
              </a:rPr>
              <a:t> is a relation on </a:t>
            </a:r>
            <a:r>
              <a:rPr lang="en-US" i="1" smtClean="0">
                <a:sym typeface="Symbol" pitchFamily="18" charset="2"/>
              </a:rPr>
              <a:t>A</a:t>
            </a:r>
            <a:endParaRPr lang="en-US" i="1" smtClean="0"/>
          </a:p>
          <a:p>
            <a:pPr eaLnBrk="1" hangingPunct="1"/>
            <a:r>
              <a:rPr lang="en-US" smtClean="0"/>
              <a:t>Relations on a set may have three properties</a:t>
            </a:r>
          </a:p>
          <a:p>
            <a:pPr lvl="1" eaLnBrk="1" hangingPunct="1"/>
            <a:r>
              <a:rPr lang="en-US" smtClean="0"/>
              <a:t>Reflexive</a:t>
            </a:r>
          </a:p>
          <a:p>
            <a:pPr lvl="1" eaLnBrk="1" hangingPunct="1"/>
            <a:r>
              <a:rPr lang="en-US" smtClean="0"/>
              <a:t>Symmetric</a:t>
            </a:r>
          </a:p>
          <a:p>
            <a:pPr lvl="1" eaLnBrk="1" hangingPunct="1"/>
            <a:r>
              <a:rPr lang="en-US" smtClean="0"/>
              <a:t>Transitive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497B6AA0-07DB-4107-8A8F-D3498BE104D8}" type="slidenum">
              <a:rPr lang="en-US" sz="1400" b="0" smtClean="0">
                <a:latin typeface="Arial" charset="0"/>
              </a:rPr>
              <a:pPr eaLnBrk="1" hangingPunct="1"/>
              <a:t>22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617538"/>
          </a:xfrm>
        </p:spPr>
        <p:txBody>
          <a:bodyPr/>
          <a:lstStyle/>
          <a:p>
            <a:pPr eaLnBrk="1" hangingPunct="1"/>
            <a:r>
              <a:rPr lang="en-US" smtClean="0"/>
              <a:t>Reflexive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A relation </a:t>
            </a:r>
            <a:r>
              <a:rPr lang="en-US" i="1" dirty="0" smtClean="0"/>
              <a:t>Q</a:t>
            </a:r>
            <a:r>
              <a:rPr lang="en-US" dirty="0" smtClean="0"/>
              <a:t> on set </a:t>
            </a:r>
            <a:r>
              <a:rPr lang="en-US" i="1" dirty="0" smtClean="0"/>
              <a:t>A</a:t>
            </a:r>
            <a:r>
              <a:rPr lang="en-US" dirty="0" smtClean="0"/>
              <a:t>, is </a:t>
            </a:r>
            <a:r>
              <a:rPr lang="en-US" dirty="0" smtClean="0">
                <a:solidFill>
                  <a:schemeClr val="tx2"/>
                </a:solidFill>
              </a:rPr>
              <a:t>reflexive</a:t>
            </a:r>
            <a:r>
              <a:rPr lang="en-US" dirty="0" smtClean="0"/>
              <a:t> if </a:t>
            </a:r>
            <a:br>
              <a:rPr lang="en-US" dirty="0" smtClean="0"/>
            </a:br>
            <a:r>
              <a:rPr lang="en-US" dirty="0" smtClean="0"/>
              <a:t>for all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sym typeface="Symbol" pitchFamily="18" charset="2"/>
              </a:rPr>
              <a:t> </a:t>
            </a:r>
            <a:r>
              <a:rPr lang="en-US" i="1" dirty="0" smtClean="0">
                <a:sym typeface="Symbol" pitchFamily="18" charset="2"/>
              </a:rPr>
              <a:t>A</a:t>
            </a:r>
            <a:r>
              <a:rPr lang="en-US" dirty="0" smtClean="0">
                <a:sym typeface="Symbol" pitchFamily="18" charset="2"/>
              </a:rPr>
              <a:t>, then</a:t>
            </a:r>
            <a:r>
              <a:rPr lang="en-US" dirty="0" smtClean="0"/>
              <a:t> (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a</a:t>
            </a:r>
            <a:r>
              <a:rPr lang="en-US" dirty="0" smtClean="0"/>
              <a:t>) </a:t>
            </a:r>
            <a:r>
              <a:rPr lang="en-US" dirty="0" smtClean="0">
                <a:sym typeface="Symbol" pitchFamily="18" charset="2"/>
              </a:rPr>
              <a:t></a:t>
            </a:r>
            <a:r>
              <a:rPr lang="en-US" dirty="0" smtClean="0"/>
              <a:t> </a:t>
            </a:r>
            <a:r>
              <a:rPr lang="en-US" i="1" dirty="0" smtClean="0"/>
              <a:t>Q</a:t>
            </a:r>
          </a:p>
          <a:p>
            <a:pPr eaLnBrk="1" hangingPunct="1"/>
            <a:r>
              <a:rPr lang="en-US" dirty="0" smtClean="0"/>
              <a:t>Example:   Let   </a:t>
            </a:r>
            <a:r>
              <a:rPr lang="en-US" i="1" dirty="0" smtClean="0"/>
              <a:t>A</a:t>
            </a:r>
            <a:r>
              <a:rPr lang="en-US" dirty="0" smtClean="0"/>
              <a:t>={1, 2, 3, 4}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		   </a:t>
            </a:r>
            <a:r>
              <a:rPr lang="en-US" i="1" dirty="0" smtClean="0"/>
              <a:t> Q</a:t>
            </a:r>
            <a:r>
              <a:rPr lang="en-US" dirty="0" smtClean="0"/>
              <a:t>={ (1,1), (1,4), (2,1), (2,2),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    	  		  (2,4), (3,3), (4,3), (4,4) }</a:t>
            </a:r>
          </a:p>
        </p:txBody>
      </p:sp>
      <p:grpSp>
        <p:nvGrpSpPr>
          <p:cNvPr id="24583" name="Group 4"/>
          <p:cNvGrpSpPr>
            <a:grpSpLocks/>
          </p:cNvGrpSpPr>
          <p:nvPr/>
        </p:nvGrpSpPr>
        <p:grpSpPr bwMode="auto">
          <a:xfrm>
            <a:off x="457200" y="4267200"/>
            <a:ext cx="2968625" cy="2090738"/>
            <a:chOff x="3267" y="2547"/>
            <a:chExt cx="2160" cy="1296"/>
          </a:xfrm>
        </p:grpSpPr>
        <p:grpSp>
          <p:nvGrpSpPr>
            <p:cNvPr id="24584" name="Group 5"/>
            <p:cNvGrpSpPr>
              <a:grpSpLocks/>
            </p:cNvGrpSpPr>
            <p:nvPr/>
          </p:nvGrpSpPr>
          <p:grpSpPr bwMode="auto">
            <a:xfrm>
              <a:off x="3267" y="2547"/>
              <a:ext cx="2160" cy="1296"/>
              <a:chOff x="1968" y="3024"/>
              <a:chExt cx="2160" cy="1296"/>
            </a:xfrm>
          </p:grpSpPr>
          <p:grpSp>
            <p:nvGrpSpPr>
              <p:cNvPr id="24590" name="Group 6"/>
              <p:cNvGrpSpPr>
                <a:grpSpLocks/>
              </p:cNvGrpSpPr>
              <p:nvPr/>
            </p:nvGrpSpPr>
            <p:grpSpPr bwMode="auto">
              <a:xfrm>
                <a:off x="1968" y="3072"/>
                <a:ext cx="2160" cy="1248"/>
                <a:chOff x="1104" y="2544"/>
                <a:chExt cx="2160" cy="1248"/>
              </a:xfrm>
            </p:grpSpPr>
            <p:sp>
              <p:nvSpPr>
                <p:cNvPr id="24595" name="Oval 7"/>
                <p:cNvSpPr>
                  <a:spLocks noChangeArrowheads="1"/>
                </p:cNvSpPr>
                <p:nvPr/>
              </p:nvSpPr>
              <p:spPr bwMode="auto">
                <a:xfrm>
                  <a:off x="2064" y="2544"/>
                  <a:ext cx="336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596" name="Oval 8"/>
                <p:cNvSpPr>
                  <a:spLocks noChangeArrowheads="1"/>
                </p:cNvSpPr>
                <p:nvPr/>
              </p:nvSpPr>
              <p:spPr bwMode="auto">
                <a:xfrm>
                  <a:off x="1104" y="3024"/>
                  <a:ext cx="336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597" name="Oval 9"/>
                <p:cNvSpPr>
                  <a:spLocks noChangeArrowheads="1"/>
                </p:cNvSpPr>
                <p:nvPr/>
              </p:nvSpPr>
              <p:spPr bwMode="auto">
                <a:xfrm>
                  <a:off x="2928" y="3072"/>
                  <a:ext cx="336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598" name="Oval 10"/>
                <p:cNvSpPr>
                  <a:spLocks noChangeArrowheads="1"/>
                </p:cNvSpPr>
                <p:nvPr/>
              </p:nvSpPr>
              <p:spPr bwMode="auto">
                <a:xfrm>
                  <a:off x="2016" y="3504"/>
                  <a:ext cx="336" cy="288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599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160" y="2592"/>
                  <a:ext cx="192" cy="2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1800" b="0">
                      <a:latin typeface="Arial" charset="0"/>
                    </a:rPr>
                    <a:t>1</a:t>
                  </a:r>
                </a:p>
              </p:txBody>
            </p:sp>
            <p:sp>
              <p:nvSpPr>
                <p:cNvPr id="2460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200" y="3072"/>
                  <a:ext cx="192" cy="2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1800" b="0"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2460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064" y="3552"/>
                  <a:ext cx="192" cy="2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1800" b="0">
                      <a:latin typeface="Arial" charset="0"/>
                    </a:rPr>
                    <a:t>3</a:t>
                  </a:r>
                </a:p>
              </p:txBody>
            </p:sp>
            <p:sp>
              <p:nvSpPr>
                <p:cNvPr id="2460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976" y="3120"/>
                  <a:ext cx="192" cy="2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1800" b="0">
                      <a:latin typeface="Arial" charset="0"/>
                    </a:rPr>
                    <a:t>4</a:t>
                  </a:r>
                </a:p>
              </p:txBody>
            </p:sp>
          </p:grpSp>
          <p:cxnSp>
            <p:nvCxnSpPr>
              <p:cNvPr id="24591" name="AutoShape 15"/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3015" y="2985"/>
                <a:ext cx="42" cy="119"/>
              </a:xfrm>
              <a:prstGeom prst="curvedConnector3">
                <a:avLst>
                  <a:gd name="adj1" fmla="val -342856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592" name="AutoShape 16"/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2055" y="3465"/>
                <a:ext cx="42" cy="119"/>
              </a:xfrm>
              <a:prstGeom prst="curvedConnector3">
                <a:avLst>
                  <a:gd name="adj1" fmla="val -342856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593" name="AutoShape 17"/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3879" y="3513"/>
                <a:ext cx="42" cy="119"/>
              </a:xfrm>
              <a:prstGeom prst="curvedConnector3">
                <a:avLst>
                  <a:gd name="adj1" fmla="val -342856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594" name="AutoShape 18"/>
              <p:cNvCxnSpPr>
                <a:cxnSpLocks noChangeShapeType="1"/>
              </p:cNvCxnSpPr>
              <p:nvPr/>
            </p:nvCxnSpPr>
            <p:spPr bwMode="auto">
              <a:xfrm rot="-5400000" flipH="1" flipV="1">
                <a:off x="3015" y="3945"/>
                <a:ext cx="42" cy="119"/>
              </a:xfrm>
              <a:prstGeom prst="curvedConnector3">
                <a:avLst>
                  <a:gd name="adj1" fmla="val -342856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4585" name="Group 19"/>
            <p:cNvGrpSpPr>
              <a:grpSpLocks/>
            </p:cNvGrpSpPr>
            <p:nvPr/>
          </p:nvGrpSpPr>
          <p:grpSpPr bwMode="auto">
            <a:xfrm>
              <a:off x="3557" y="2837"/>
              <a:ext cx="1584" cy="768"/>
              <a:chOff x="2256" y="3312"/>
              <a:chExt cx="1584" cy="768"/>
            </a:xfrm>
          </p:grpSpPr>
          <p:sp>
            <p:nvSpPr>
              <p:cNvPr id="24586" name="Line 20"/>
              <p:cNvSpPr>
                <a:spLocks noChangeShapeType="1"/>
              </p:cNvSpPr>
              <p:nvPr/>
            </p:nvSpPr>
            <p:spPr bwMode="auto">
              <a:xfrm flipV="1">
                <a:off x="2256" y="3312"/>
                <a:ext cx="67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7" name="Line 21"/>
              <p:cNvSpPr>
                <a:spLocks noChangeShapeType="1"/>
              </p:cNvSpPr>
              <p:nvPr/>
            </p:nvSpPr>
            <p:spPr bwMode="auto">
              <a:xfrm>
                <a:off x="3216" y="3312"/>
                <a:ext cx="624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8" name="Line 22"/>
              <p:cNvSpPr>
                <a:spLocks noChangeShapeType="1"/>
              </p:cNvSpPr>
              <p:nvPr/>
            </p:nvSpPr>
            <p:spPr bwMode="auto">
              <a:xfrm flipH="1">
                <a:off x="3216" y="3792"/>
                <a:ext cx="624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9" name="Line 23"/>
              <p:cNvSpPr>
                <a:spLocks noChangeShapeType="1"/>
              </p:cNvSpPr>
              <p:nvPr/>
            </p:nvSpPr>
            <p:spPr bwMode="auto">
              <a:xfrm>
                <a:off x="2304" y="3696"/>
                <a:ext cx="13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018F2CA9-2237-484D-A9A5-F6524124099E}" type="slidenum">
              <a:rPr lang="en-US" sz="1400" b="0" smtClean="0">
                <a:latin typeface="Arial" charset="0"/>
              </a:rPr>
              <a:pPr eaLnBrk="1" hangingPunct="1"/>
              <a:t>23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Reflexive( cont)	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relation </a:t>
            </a:r>
            <a:r>
              <a:rPr lang="en-US" i="1" smtClean="0"/>
              <a:t>Q</a:t>
            </a:r>
            <a:r>
              <a:rPr lang="en-US" smtClean="0"/>
              <a:t> on set </a:t>
            </a:r>
            <a:r>
              <a:rPr lang="en-US" i="1" smtClean="0"/>
              <a:t>A</a:t>
            </a:r>
            <a:r>
              <a:rPr lang="en-US" smtClean="0"/>
              <a:t>, is </a:t>
            </a:r>
            <a:r>
              <a:rPr lang="en-US" smtClean="0">
                <a:solidFill>
                  <a:schemeClr val="tx2"/>
                </a:solidFill>
              </a:rPr>
              <a:t>irreflexive</a:t>
            </a:r>
            <a:r>
              <a:rPr lang="en-US" smtClean="0"/>
              <a:t> if </a:t>
            </a:r>
            <a:br>
              <a:rPr lang="en-US" smtClean="0"/>
            </a:br>
            <a:r>
              <a:rPr lang="en-US" smtClean="0"/>
              <a:t>no element relates to itself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9C0B2AE6-5F9F-4E95-AA7F-CA9A403E6863}" type="slidenum">
              <a:rPr lang="en-US" sz="1400" b="0" smtClean="0">
                <a:latin typeface="Arial" charset="0"/>
              </a:rPr>
              <a:pPr eaLnBrk="1" hangingPunct="1"/>
              <a:t>24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Symmetric	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549775"/>
          </a:xfrm>
        </p:spPr>
        <p:txBody>
          <a:bodyPr/>
          <a:lstStyle/>
          <a:p>
            <a:pPr eaLnBrk="1" hangingPunct="1"/>
            <a:r>
              <a:rPr lang="en-US" smtClean="0"/>
              <a:t>A relation Q on set </a:t>
            </a:r>
            <a:r>
              <a:rPr lang="en-US" i="1" smtClean="0"/>
              <a:t>A</a:t>
            </a:r>
            <a:r>
              <a:rPr lang="en-US" smtClean="0"/>
              <a:t>, is </a:t>
            </a:r>
            <a:r>
              <a:rPr lang="en-US" smtClean="0">
                <a:solidFill>
                  <a:schemeClr val="tx2"/>
                </a:solidFill>
              </a:rPr>
              <a:t>symmetric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/>
              <a:t>If   (</a:t>
            </a:r>
            <a:r>
              <a:rPr lang="en-US" i="1" smtClean="0"/>
              <a:t>a</a:t>
            </a:r>
            <a:r>
              <a:rPr lang="en-US" smtClean="0"/>
              <a:t>, </a:t>
            </a:r>
            <a:r>
              <a:rPr lang="en-US" i="1" smtClean="0"/>
              <a:t>b</a:t>
            </a:r>
            <a:r>
              <a:rPr lang="en-US" smtClean="0"/>
              <a:t>) </a:t>
            </a:r>
            <a:r>
              <a:rPr lang="en-US" smtClean="0">
                <a:sym typeface="Symbol" pitchFamily="18" charset="2"/>
              </a:rPr>
              <a:t> </a:t>
            </a:r>
            <a:r>
              <a:rPr lang="en-US" i="1" smtClean="0">
                <a:sym typeface="Symbol" pitchFamily="18" charset="2"/>
              </a:rPr>
              <a:t>Q</a:t>
            </a:r>
            <a:r>
              <a:rPr lang="en-US" smtClean="0"/>
              <a:t> then (</a:t>
            </a:r>
            <a:r>
              <a:rPr lang="en-US" i="1" smtClean="0"/>
              <a:t>b, a</a:t>
            </a:r>
            <a:r>
              <a:rPr lang="en-US" smtClean="0"/>
              <a:t>) is also </a:t>
            </a:r>
            <a:r>
              <a:rPr lang="en-US" smtClean="0">
                <a:sym typeface="Symbol" pitchFamily="18" charset="2"/>
              </a:rPr>
              <a:t> </a:t>
            </a:r>
            <a:r>
              <a:rPr lang="en-US" i="1" smtClean="0">
                <a:sym typeface="Symbol" pitchFamily="18" charset="2"/>
              </a:rPr>
              <a:t>Q</a:t>
            </a:r>
          </a:p>
          <a:p>
            <a:pPr eaLnBrk="1" hangingPunct="1"/>
            <a:r>
              <a:rPr lang="en-US" i="1" smtClean="0"/>
              <a:t>A</a:t>
            </a:r>
            <a:r>
              <a:rPr lang="en-US" smtClean="0"/>
              <a:t> = {1, 2, 3}</a:t>
            </a:r>
          </a:p>
          <a:p>
            <a:pPr lvl="1" eaLnBrk="1" hangingPunct="1">
              <a:buFontTx/>
              <a:buNone/>
            </a:pPr>
            <a:r>
              <a:rPr lang="en-US" smtClean="0"/>
              <a:t> </a:t>
            </a:r>
            <a:r>
              <a:rPr lang="en-US" i="1" smtClean="0"/>
              <a:t>Q</a:t>
            </a:r>
            <a:r>
              <a:rPr lang="en-US" smtClean="0"/>
              <a:t> = { (1, 1),  (1, 2),  (2, 1),  (2, 3),  (3, 2)  }</a:t>
            </a:r>
          </a:p>
        </p:txBody>
      </p:sp>
      <p:grpSp>
        <p:nvGrpSpPr>
          <p:cNvPr id="26631" name="Group 4"/>
          <p:cNvGrpSpPr>
            <a:grpSpLocks/>
          </p:cNvGrpSpPr>
          <p:nvPr/>
        </p:nvGrpSpPr>
        <p:grpSpPr bwMode="auto">
          <a:xfrm>
            <a:off x="1524000" y="4267200"/>
            <a:ext cx="3563938" cy="2063750"/>
            <a:chOff x="1767" y="2596"/>
            <a:chExt cx="2160" cy="1296"/>
          </a:xfrm>
        </p:grpSpPr>
        <p:grpSp>
          <p:nvGrpSpPr>
            <p:cNvPr id="26632" name="Group 5"/>
            <p:cNvGrpSpPr>
              <a:grpSpLocks/>
            </p:cNvGrpSpPr>
            <p:nvPr/>
          </p:nvGrpSpPr>
          <p:grpSpPr bwMode="auto">
            <a:xfrm>
              <a:off x="1767" y="2644"/>
              <a:ext cx="2160" cy="1248"/>
              <a:chOff x="1104" y="2544"/>
              <a:chExt cx="2160" cy="1248"/>
            </a:xfrm>
          </p:grpSpPr>
          <p:sp>
            <p:nvSpPr>
              <p:cNvPr id="26640" name="Oval 6"/>
              <p:cNvSpPr>
                <a:spLocks noChangeArrowheads="1"/>
              </p:cNvSpPr>
              <p:nvPr/>
            </p:nvSpPr>
            <p:spPr bwMode="auto">
              <a:xfrm>
                <a:off x="2064" y="2544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1" name="Oval 7"/>
              <p:cNvSpPr>
                <a:spLocks noChangeArrowheads="1"/>
              </p:cNvSpPr>
              <p:nvPr/>
            </p:nvSpPr>
            <p:spPr bwMode="auto">
              <a:xfrm>
                <a:off x="1104" y="3024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2" name="Oval 8"/>
              <p:cNvSpPr>
                <a:spLocks noChangeArrowheads="1"/>
              </p:cNvSpPr>
              <p:nvPr/>
            </p:nvSpPr>
            <p:spPr bwMode="auto">
              <a:xfrm>
                <a:off x="2928" y="307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3" name="Oval 9"/>
              <p:cNvSpPr>
                <a:spLocks noChangeArrowheads="1"/>
              </p:cNvSpPr>
              <p:nvPr/>
            </p:nvSpPr>
            <p:spPr bwMode="auto">
              <a:xfrm>
                <a:off x="2016" y="3504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4" name="Text Box 10"/>
              <p:cNvSpPr txBox="1">
                <a:spLocks noChangeArrowheads="1"/>
              </p:cNvSpPr>
              <p:nvPr/>
            </p:nvSpPr>
            <p:spPr bwMode="auto">
              <a:xfrm>
                <a:off x="2160" y="2592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charset="0"/>
                  </a:rPr>
                  <a:t>1</a:t>
                </a:r>
              </a:p>
            </p:txBody>
          </p:sp>
          <p:sp>
            <p:nvSpPr>
              <p:cNvPr id="26645" name="Text Box 11"/>
              <p:cNvSpPr txBox="1">
                <a:spLocks noChangeArrowheads="1"/>
              </p:cNvSpPr>
              <p:nvPr/>
            </p:nvSpPr>
            <p:spPr bwMode="auto">
              <a:xfrm>
                <a:off x="1200" y="3072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charset="0"/>
                  </a:rPr>
                  <a:t>2</a:t>
                </a:r>
              </a:p>
            </p:txBody>
          </p:sp>
          <p:sp>
            <p:nvSpPr>
              <p:cNvPr id="26646" name="Text Box 12"/>
              <p:cNvSpPr txBox="1">
                <a:spLocks noChangeArrowheads="1"/>
              </p:cNvSpPr>
              <p:nvPr/>
            </p:nvSpPr>
            <p:spPr bwMode="auto">
              <a:xfrm>
                <a:off x="2064" y="3552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charset="0"/>
                  </a:rPr>
                  <a:t>3</a:t>
                </a:r>
              </a:p>
            </p:txBody>
          </p:sp>
          <p:sp>
            <p:nvSpPr>
              <p:cNvPr id="26647" name="Text Box 13"/>
              <p:cNvSpPr txBox="1">
                <a:spLocks noChangeArrowheads="1"/>
              </p:cNvSpPr>
              <p:nvPr/>
            </p:nvSpPr>
            <p:spPr bwMode="auto">
              <a:xfrm>
                <a:off x="2976" y="3120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charset="0"/>
                  </a:rPr>
                  <a:t>4</a:t>
                </a:r>
              </a:p>
            </p:txBody>
          </p:sp>
        </p:grpSp>
        <p:grpSp>
          <p:nvGrpSpPr>
            <p:cNvPr id="26633" name="Group 14"/>
            <p:cNvGrpSpPr>
              <a:grpSpLocks/>
            </p:cNvGrpSpPr>
            <p:nvPr/>
          </p:nvGrpSpPr>
          <p:grpSpPr bwMode="auto">
            <a:xfrm>
              <a:off x="2007" y="2788"/>
              <a:ext cx="768" cy="432"/>
              <a:chOff x="2208" y="3216"/>
              <a:chExt cx="768" cy="432"/>
            </a:xfrm>
          </p:grpSpPr>
          <p:sp>
            <p:nvSpPr>
              <p:cNvPr id="26638" name="Line 15"/>
              <p:cNvSpPr>
                <a:spLocks noChangeShapeType="1"/>
              </p:cNvSpPr>
              <p:nvPr/>
            </p:nvSpPr>
            <p:spPr bwMode="auto">
              <a:xfrm flipV="1">
                <a:off x="2208" y="3216"/>
                <a:ext cx="672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9" name="Line 16"/>
              <p:cNvSpPr>
                <a:spLocks noChangeShapeType="1"/>
              </p:cNvSpPr>
              <p:nvPr/>
            </p:nvSpPr>
            <p:spPr bwMode="auto">
              <a:xfrm flipH="1">
                <a:off x="2352" y="3360"/>
                <a:ext cx="624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634" name="Group 17"/>
            <p:cNvGrpSpPr>
              <a:grpSpLocks/>
            </p:cNvGrpSpPr>
            <p:nvPr/>
          </p:nvGrpSpPr>
          <p:grpSpPr bwMode="auto">
            <a:xfrm>
              <a:off x="2007" y="3316"/>
              <a:ext cx="672" cy="432"/>
              <a:chOff x="2208" y="3744"/>
              <a:chExt cx="672" cy="432"/>
            </a:xfrm>
          </p:grpSpPr>
          <p:sp>
            <p:nvSpPr>
              <p:cNvPr id="26636" name="Line 18"/>
              <p:cNvSpPr>
                <a:spLocks noChangeShapeType="1"/>
              </p:cNvSpPr>
              <p:nvPr/>
            </p:nvSpPr>
            <p:spPr bwMode="auto">
              <a:xfrm>
                <a:off x="2208" y="3840"/>
                <a:ext cx="624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7" name="Line 19"/>
              <p:cNvSpPr>
                <a:spLocks noChangeShapeType="1"/>
              </p:cNvSpPr>
              <p:nvPr/>
            </p:nvSpPr>
            <p:spPr bwMode="auto">
              <a:xfrm flipH="1" flipV="1">
                <a:off x="2256" y="3744"/>
                <a:ext cx="624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6635" name="AutoShape 20"/>
            <p:cNvCxnSpPr>
              <a:cxnSpLocks noChangeShapeType="1"/>
            </p:cNvCxnSpPr>
            <p:nvPr/>
          </p:nvCxnSpPr>
          <p:spPr bwMode="auto">
            <a:xfrm rot="-5400000" flipH="1" flipV="1">
              <a:off x="2814" y="2557"/>
              <a:ext cx="42" cy="119"/>
            </a:xfrm>
            <a:prstGeom prst="curvedConnector3">
              <a:avLst>
                <a:gd name="adj1" fmla="val -34285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84D334E3-49A3-4EB8-B445-105E7A032F28}" type="slidenum">
              <a:rPr lang="en-US" sz="1400" b="0" smtClean="0">
                <a:latin typeface="Arial" charset="0"/>
              </a:rPr>
              <a:pPr eaLnBrk="1" hangingPunct="1"/>
              <a:t>25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Symmetric ( cont) 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 relation </a:t>
            </a:r>
            <a:r>
              <a:rPr lang="en-US" i="1" dirty="0" smtClean="0"/>
              <a:t>Q</a:t>
            </a:r>
            <a:r>
              <a:rPr lang="en-US" dirty="0" smtClean="0"/>
              <a:t> on set </a:t>
            </a:r>
            <a:r>
              <a:rPr lang="en-US" i="1" dirty="0" smtClean="0"/>
              <a:t>A</a:t>
            </a:r>
            <a:r>
              <a:rPr lang="en-US" dirty="0" smtClean="0"/>
              <a:t>, is </a:t>
            </a:r>
            <a:r>
              <a:rPr lang="en-US" dirty="0" smtClean="0">
                <a:solidFill>
                  <a:schemeClr val="tx2"/>
                </a:solidFill>
              </a:rPr>
              <a:t>asymmetric</a:t>
            </a:r>
            <a:r>
              <a:rPr lang="en-US" dirty="0" smtClean="0"/>
              <a:t> if  whenever (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) </a:t>
            </a:r>
            <a:r>
              <a:rPr lang="en-US" dirty="0" smtClean="0">
                <a:sym typeface="Symbol" pitchFamily="18" charset="2"/>
              </a:rPr>
              <a:t> </a:t>
            </a:r>
            <a:r>
              <a:rPr lang="en-US" i="1" dirty="0" smtClean="0">
                <a:sym typeface="Symbol" pitchFamily="18" charset="2"/>
              </a:rPr>
              <a:t>Q</a:t>
            </a:r>
            <a:r>
              <a:rPr lang="en-US" dirty="0" smtClean="0">
                <a:sym typeface="Symbol" pitchFamily="18" charset="2"/>
              </a:rPr>
              <a:t>,</a:t>
            </a:r>
            <a:r>
              <a:rPr lang="en-US" dirty="0" smtClean="0"/>
              <a:t>  (</a:t>
            </a:r>
            <a:r>
              <a:rPr lang="en-US" i="1" dirty="0" smtClean="0"/>
              <a:t>b</a:t>
            </a:r>
            <a:r>
              <a:rPr lang="en-US" dirty="0" smtClean="0"/>
              <a:t>, </a:t>
            </a:r>
            <a:r>
              <a:rPr lang="en-US" i="1" dirty="0" smtClean="0"/>
              <a:t>a</a:t>
            </a:r>
            <a:r>
              <a:rPr lang="en-US" dirty="0" smtClean="0"/>
              <a:t>) </a:t>
            </a:r>
            <a:r>
              <a:rPr lang="en-US" dirty="0" smtClean="0">
                <a:sym typeface="Symbol" pitchFamily="18" charset="2"/>
              </a:rPr>
              <a:t> </a:t>
            </a:r>
            <a:r>
              <a:rPr lang="en-US" i="1" dirty="0" smtClean="0">
                <a:sym typeface="Symbol" pitchFamily="18" charset="2"/>
              </a:rPr>
              <a:t>Q</a:t>
            </a:r>
          </a:p>
          <a:p>
            <a:pPr marL="0" indent="0" eaLnBrk="1" hangingPunct="1">
              <a:buFontTx/>
              <a:buNone/>
              <a:defRPr/>
            </a:pPr>
            <a:endParaRPr lang="en-US" dirty="0" smtClean="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7F3C4777-01CB-4972-9714-03414EC7AC41}" type="slidenum">
              <a:rPr lang="en-US" sz="1400" b="0" smtClean="0">
                <a:latin typeface="Arial" charset="0"/>
              </a:rPr>
              <a:pPr eaLnBrk="1" hangingPunct="1"/>
              <a:t>26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Transitive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3863" y="1431925"/>
            <a:ext cx="8229600" cy="4816475"/>
          </a:xfrm>
        </p:spPr>
        <p:txBody>
          <a:bodyPr/>
          <a:lstStyle/>
          <a:p>
            <a:pPr eaLnBrk="1" hangingPunct="1"/>
            <a:r>
              <a:rPr lang="en-US" smtClean="0"/>
              <a:t>A relation </a:t>
            </a:r>
            <a:r>
              <a:rPr lang="en-US" i="1" smtClean="0"/>
              <a:t>Q</a:t>
            </a:r>
            <a:r>
              <a:rPr lang="en-US" smtClean="0"/>
              <a:t> on set </a:t>
            </a:r>
            <a:r>
              <a:rPr lang="en-US" i="1" smtClean="0"/>
              <a:t>A</a:t>
            </a:r>
            <a:r>
              <a:rPr lang="en-US" smtClean="0"/>
              <a:t>, is </a:t>
            </a:r>
            <a:r>
              <a:rPr lang="en-US" smtClean="0">
                <a:solidFill>
                  <a:schemeClr val="tx2"/>
                </a:solidFill>
              </a:rPr>
              <a:t>transitive</a:t>
            </a:r>
            <a:r>
              <a:rPr lang="en-US" smtClean="0"/>
              <a:t> if </a:t>
            </a:r>
            <a:br>
              <a:rPr lang="en-US" smtClean="0"/>
            </a:br>
            <a:r>
              <a:rPr lang="en-US" smtClean="0"/>
              <a:t> (</a:t>
            </a:r>
            <a:r>
              <a:rPr lang="en-US" i="1" smtClean="0"/>
              <a:t>a</a:t>
            </a:r>
            <a:r>
              <a:rPr lang="en-US" smtClean="0"/>
              <a:t>, </a:t>
            </a:r>
            <a:r>
              <a:rPr lang="en-US" i="1" smtClean="0"/>
              <a:t>b</a:t>
            </a:r>
            <a:r>
              <a:rPr lang="en-US" smtClean="0"/>
              <a:t>) </a:t>
            </a:r>
            <a:r>
              <a:rPr lang="en-US" smtClean="0">
                <a:sym typeface="Symbol" pitchFamily="18" charset="2"/>
              </a:rPr>
              <a:t> </a:t>
            </a:r>
            <a:r>
              <a:rPr lang="en-US" i="1" smtClean="0">
                <a:sym typeface="Symbol" pitchFamily="18" charset="2"/>
              </a:rPr>
              <a:t>Q</a:t>
            </a:r>
            <a:r>
              <a:rPr lang="en-US" smtClean="0">
                <a:sym typeface="Symbol" pitchFamily="18" charset="2"/>
              </a:rPr>
              <a:t> and </a:t>
            </a:r>
            <a:r>
              <a:rPr lang="en-US" smtClean="0"/>
              <a:t>(</a:t>
            </a:r>
            <a:r>
              <a:rPr lang="en-US" i="1" smtClean="0"/>
              <a:t>b</a:t>
            </a:r>
            <a:r>
              <a:rPr lang="en-US" smtClean="0"/>
              <a:t>, </a:t>
            </a:r>
            <a:r>
              <a:rPr lang="en-US" i="1" smtClean="0"/>
              <a:t>c</a:t>
            </a:r>
            <a:r>
              <a:rPr lang="en-US" smtClean="0"/>
              <a:t>) </a:t>
            </a:r>
            <a:r>
              <a:rPr lang="en-US" smtClean="0">
                <a:sym typeface="Symbol" pitchFamily="18" charset="2"/>
              </a:rPr>
              <a:t> </a:t>
            </a:r>
            <a:r>
              <a:rPr lang="en-US" i="1" smtClean="0">
                <a:sym typeface="Symbol" pitchFamily="18" charset="2"/>
              </a:rPr>
              <a:t>Q</a:t>
            </a:r>
            <a:r>
              <a:rPr lang="en-US" smtClean="0">
                <a:sym typeface="Symbol" pitchFamily="18" charset="2"/>
              </a:rPr>
              <a:t/>
            </a:r>
            <a:br>
              <a:rPr lang="en-US" smtClean="0">
                <a:sym typeface="Symbol" pitchFamily="18" charset="2"/>
              </a:rPr>
            </a:br>
            <a:r>
              <a:rPr lang="en-US" smtClean="0">
                <a:sym typeface="Symbol" pitchFamily="18" charset="2"/>
              </a:rPr>
              <a:t>then </a:t>
            </a:r>
            <a:r>
              <a:rPr lang="en-US" smtClean="0"/>
              <a:t>(</a:t>
            </a:r>
            <a:r>
              <a:rPr lang="en-US" i="1" smtClean="0"/>
              <a:t>a</a:t>
            </a:r>
            <a:r>
              <a:rPr lang="en-US" smtClean="0"/>
              <a:t>, </a:t>
            </a:r>
            <a:r>
              <a:rPr lang="en-US" i="1" smtClean="0"/>
              <a:t>c</a:t>
            </a:r>
            <a:r>
              <a:rPr lang="en-US" smtClean="0"/>
              <a:t>) </a:t>
            </a:r>
            <a:r>
              <a:rPr lang="en-US" smtClean="0">
                <a:sym typeface="Symbol" pitchFamily="18" charset="2"/>
              </a:rPr>
              <a:t> </a:t>
            </a:r>
            <a:r>
              <a:rPr lang="en-US" i="1" smtClean="0">
                <a:sym typeface="Symbol" pitchFamily="18" charset="2"/>
              </a:rPr>
              <a:t>Q</a:t>
            </a:r>
            <a:r>
              <a:rPr lang="en-US" smtClean="0">
                <a:sym typeface="Symbol" pitchFamily="18" charset="2"/>
              </a:rPr>
              <a:t> </a:t>
            </a:r>
          </a:p>
          <a:p>
            <a:pPr eaLnBrk="1" hangingPunct="1"/>
            <a:r>
              <a:rPr lang="en-US" smtClean="0">
                <a:sym typeface="Symbol" pitchFamily="18" charset="2"/>
              </a:rPr>
              <a:t>Example:   Let  </a:t>
            </a:r>
            <a:r>
              <a:rPr lang="en-US" i="1" smtClean="0"/>
              <a:t>A</a:t>
            </a:r>
            <a:r>
              <a:rPr lang="en-US" smtClean="0"/>
              <a:t>={ 1, 2, 3 }</a:t>
            </a:r>
            <a:br>
              <a:rPr lang="en-US" smtClean="0"/>
            </a:br>
            <a:r>
              <a:rPr lang="en-US" smtClean="0"/>
              <a:t>                  </a:t>
            </a:r>
            <a:r>
              <a:rPr lang="en-US" i="1" smtClean="0"/>
              <a:t>R</a:t>
            </a:r>
            <a:r>
              <a:rPr lang="en-US" smtClean="0"/>
              <a:t>={ (1, 2), (2, 3), (1, 3) }</a:t>
            </a:r>
          </a:p>
        </p:txBody>
      </p:sp>
      <p:grpSp>
        <p:nvGrpSpPr>
          <p:cNvPr id="28679" name="Group 4"/>
          <p:cNvGrpSpPr>
            <a:grpSpLocks/>
          </p:cNvGrpSpPr>
          <p:nvPr/>
        </p:nvGrpSpPr>
        <p:grpSpPr bwMode="auto">
          <a:xfrm>
            <a:off x="1143000" y="4267200"/>
            <a:ext cx="3598863" cy="2055813"/>
            <a:chOff x="1968" y="3072"/>
            <a:chExt cx="2160" cy="1248"/>
          </a:xfrm>
        </p:grpSpPr>
        <p:grpSp>
          <p:nvGrpSpPr>
            <p:cNvPr id="28680" name="Group 5"/>
            <p:cNvGrpSpPr>
              <a:grpSpLocks/>
            </p:cNvGrpSpPr>
            <p:nvPr/>
          </p:nvGrpSpPr>
          <p:grpSpPr bwMode="auto">
            <a:xfrm>
              <a:off x="1968" y="3072"/>
              <a:ext cx="2160" cy="1248"/>
              <a:chOff x="1104" y="2544"/>
              <a:chExt cx="2160" cy="1248"/>
            </a:xfrm>
          </p:grpSpPr>
          <p:sp>
            <p:nvSpPr>
              <p:cNvPr id="28684" name="Oval 6"/>
              <p:cNvSpPr>
                <a:spLocks noChangeArrowheads="1"/>
              </p:cNvSpPr>
              <p:nvPr/>
            </p:nvSpPr>
            <p:spPr bwMode="auto">
              <a:xfrm>
                <a:off x="2064" y="2544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5" name="Oval 7"/>
              <p:cNvSpPr>
                <a:spLocks noChangeArrowheads="1"/>
              </p:cNvSpPr>
              <p:nvPr/>
            </p:nvSpPr>
            <p:spPr bwMode="auto">
              <a:xfrm>
                <a:off x="1104" y="3024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6" name="Oval 8"/>
              <p:cNvSpPr>
                <a:spLocks noChangeArrowheads="1"/>
              </p:cNvSpPr>
              <p:nvPr/>
            </p:nvSpPr>
            <p:spPr bwMode="auto">
              <a:xfrm>
                <a:off x="2928" y="3072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7" name="Oval 9"/>
              <p:cNvSpPr>
                <a:spLocks noChangeArrowheads="1"/>
              </p:cNvSpPr>
              <p:nvPr/>
            </p:nvSpPr>
            <p:spPr bwMode="auto">
              <a:xfrm>
                <a:off x="2016" y="3504"/>
                <a:ext cx="336" cy="28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8" name="Text Box 10"/>
              <p:cNvSpPr txBox="1">
                <a:spLocks noChangeArrowheads="1"/>
              </p:cNvSpPr>
              <p:nvPr/>
            </p:nvSpPr>
            <p:spPr bwMode="auto">
              <a:xfrm>
                <a:off x="2160" y="2592"/>
                <a:ext cx="192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charset="0"/>
                  </a:rPr>
                  <a:t>1</a:t>
                </a:r>
              </a:p>
            </p:txBody>
          </p:sp>
          <p:sp>
            <p:nvSpPr>
              <p:cNvPr id="28689" name="Text Box 11"/>
              <p:cNvSpPr txBox="1">
                <a:spLocks noChangeArrowheads="1"/>
              </p:cNvSpPr>
              <p:nvPr/>
            </p:nvSpPr>
            <p:spPr bwMode="auto">
              <a:xfrm>
                <a:off x="1200" y="3072"/>
                <a:ext cx="192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charset="0"/>
                  </a:rPr>
                  <a:t>2</a:t>
                </a:r>
              </a:p>
            </p:txBody>
          </p:sp>
          <p:sp>
            <p:nvSpPr>
              <p:cNvPr id="28690" name="Text Box 12"/>
              <p:cNvSpPr txBox="1">
                <a:spLocks noChangeArrowheads="1"/>
              </p:cNvSpPr>
              <p:nvPr/>
            </p:nvSpPr>
            <p:spPr bwMode="auto">
              <a:xfrm>
                <a:off x="2064" y="3552"/>
                <a:ext cx="192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charset="0"/>
                  </a:rPr>
                  <a:t>3</a:t>
                </a:r>
              </a:p>
            </p:txBody>
          </p:sp>
          <p:sp>
            <p:nvSpPr>
              <p:cNvPr id="28691" name="Text Box 13"/>
              <p:cNvSpPr txBox="1">
                <a:spLocks noChangeArrowheads="1"/>
              </p:cNvSpPr>
              <p:nvPr/>
            </p:nvSpPr>
            <p:spPr bwMode="auto">
              <a:xfrm>
                <a:off x="2976" y="3120"/>
                <a:ext cx="192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charset="0"/>
                  </a:rPr>
                  <a:t>4</a:t>
                </a:r>
              </a:p>
            </p:txBody>
          </p:sp>
        </p:grpSp>
        <p:sp>
          <p:nvSpPr>
            <p:cNvPr id="28681" name="Line 14"/>
            <p:cNvSpPr>
              <a:spLocks noChangeShapeType="1"/>
            </p:cNvSpPr>
            <p:nvPr/>
          </p:nvSpPr>
          <p:spPr bwMode="auto">
            <a:xfrm flipH="1">
              <a:off x="2275" y="3264"/>
              <a:ext cx="701" cy="3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15"/>
            <p:cNvSpPr>
              <a:spLocks noChangeShapeType="1"/>
            </p:cNvSpPr>
            <p:nvPr/>
          </p:nvSpPr>
          <p:spPr bwMode="auto">
            <a:xfrm>
              <a:off x="2256" y="3792"/>
              <a:ext cx="62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16"/>
            <p:cNvSpPr>
              <a:spLocks noChangeShapeType="1"/>
            </p:cNvSpPr>
            <p:nvPr/>
          </p:nvSpPr>
          <p:spPr bwMode="auto">
            <a:xfrm flipH="1">
              <a:off x="3098" y="3360"/>
              <a:ext cx="22" cy="6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72C39404-2E52-4C49-B059-D8F71C069AE3}" type="slidenum">
              <a:rPr lang="en-US" sz="1400" b="0" smtClean="0">
                <a:latin typeface="Arial" charset="0"/>
              </a:rPr>
              <a:pPr eaLnBrk="1" hangingPunct="1"/>
              <a:t>27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Equivalence Relations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relation </a:t>
            </a:r>
            <a:r>
              <a:rPr lang="en-US" i="1" smtClean="0"/>
              <a:t>Q </a:t>
            </a:r>
            <a:r>
              <a:rPr lang="en-US" smtClean="0"/>
              <a:t>on a set </a:t>
            </a:r>
            <a:r>
              <a:rPr lang="en-US" i="1" smtClean="0"/>
              <a:t>A</a:t>
            </a:r>
            <a:r>
              <a:rPr lang="en-US" smtClean="0"/>
              <a:t> is an equivalence relation if the relation is</a:t>
            </a:r>
          </a:p>
          <a:p>
            <a:pPr lvl="1" eaLnBrk="1" hangingPunct="1"/>
            <a:r>
              <a:rPr lang="en-US" smtClean="0"/>
              <a:t>Reflexive</a:t>
            </a:r>
          </a:p>
          <a:p>
            <a:pPr lvl="1" eaLnBrk="1" hangingPunct="1"/>
            <a:r>
              <a:rPr lang="en-US" smtClean="0"/>
              <a:t>Symmetric</a:t>
            </a:r>
          </a:p>
          <a:p>
            <a:pPr lvl="1" eaLnBrk="1" hangingPunct="1"/>
            <a:r>
              <a:rPr lang="en-US" smtClean="0"/>
              <a:t>Transitive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699D4077-E3B2-4360-AE15-4A92EF2F66AE}" type="slidenum">
              <a:rPr lang="en-US" sz="1400" b="0" smtClean="0">
                <a:latin typeface="Arial" charset="0"/>
              </a:rPr>
              <a:pPr eaLnBrk="1" hangingPunct="1"/>
              <a:t>28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Cartesian Product</a:t>
            </a:r>
          </a:p>
          <a:p>
            <a:pPr eaLnBrk="1" hangingPunct="1"/>
            <a:r>
              <a:rPr lang="en-US" smtClean="0"/>
              <a:t>Partitioning</a:t>
            </a:r>
          </a:p>
          <a:p>
            <a:pPr eaLnBrk="1" hangingPunct="1"/>
            <a:r>
              <a:rPr lang="en-US" smtClean="0"/>
              <a:t>Relations</a:t>
            </a:r>
          </a:p>
          <a:p>
            <a:pPr eaLnBrk="1" hangingPunct="1"/>
            <a:r>
              <a:rPr lang="en-US" smtClean="0"/>
              <a:t>Representing Relations as a Matrix</a:t>
            </a:r>
          </a:p>
          <a:p>
            <a:pPr eaLnBrk="1" hangingPunct="1"/>
            <a:r>
              <a:rPr lang="en-US" smtClean="0"/>
              <a:t>Digraph</a:t>
            </a:r>
          </a:p>
          <a:p>
            <a:pPr eaLnBrk="1" hangingPunct="1"/>
            <a:r>
              <a:rPr lang="en-US" smtClean="0"/>
              <a:t>Properties of Relations</a:t>
            </a:r>
          </a:p>
          <a:p>
            <a:pPr eaLnBrk="1" hangingPunct="1"/>
            <a:r>
              <a:rPr lang="en-US" smtClean="0"/>
              <a:t>Equivalence Relations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A65CD660-1369-4A25-9C0C-E55B990BE17D}" type="slidenum">
              <a:rPr lang="en-US" sz="1400" b="0" smtClean="0">
                <a:latin typeface="Arial" charset="0"/>
              </a:rPr>
              <a:pPr eaLnBrk="1" hangingPunct="1"/>
              <a:t>3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Cartesian Product for 2 Sets</a:t>
            </a:r>
            <a:endParaRPr lang="en-US" smtClean="0"/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If A and B are nonempty sets, the product set or </a:t>
            </a:r>
            <a:r>
              <a:rPr lang="en-US" smtClean="0">
                <a:solidFill>
                  <a:schemeClr val="tx2"/>
                </a:solidFill>
              </a:rPr>
              <a:t>Cartesian Product</a:t>
            </a:r>
            <a:r>
              <a:rPr lang="en-US" smtClean="0"/>
              <a:t>, A x B is the set of all ordered pairs (a,b) with a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mtClean="0"/>
              <a:t> A and b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mtClean="0"/>
              <a:t> B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ordered pair (a,b) is called a 2-tuple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Example   A={1,2,3}  B={r,s}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 x B={ (1, r), (2, r), (3, r),  (1, s), (2, s), (3, s) }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Example   Z x Z, set of all discrete points in the plane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Note that (1,r) </a:t>
            </a:r>
            <a:r>
              <a:rPr lang="en-US" smtClean="0">
                <a:sym typeface="Symbol" pitchFamily="18" charset="2"/>
              </a:rPr>
              <a:t></a:t>
            </a:r>
            <a:r>
              <a:rPr lang="en-US" smtClean="0"/>
              <a:t> (r,1)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D6990EBE-3535-43B0-AEFB-59AD7D6EE969}" type="slidenum">
              <a:rPr lang="en-US" sz="1400" b="0" smtClean="0">
                <a:latin typeface="Arial" charset="0"/>
              </a:rPr>
              <a:pPr eaLnBrk="1" hangingPunct="1"/>
              <a:t>4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Cartesian Product of m Sets</a:t>
            </a:r>
            <a:endParaRPr lang="en-US" smtClean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If A</a:t>
            </a:r>
            <a:r>
              <a:rPr lang="en-GB" baseline="-25000" smtClean="0"/>
              <a:t>1</a:t>
            </a:r>
            <a:r>
              <a:rPr lang="en-GB" smtClean="0"/>
              <a:t>, A</a:t>
            </a:r>
            <a:r>
              <a:rPr lang="en-GB" baseline="-25000" smtClean="0"/>
              <a:t>2</a:t>
            </a:r>
            <a:r>
              <a:rPr lang="en-GB" smtClean="0"/>
              <a:t>, …, A</a:t>
            </a:r>
            <a:r>
              <a:rPr lang="en-GB" baseline="-25000" smtClean="0"/>
              <a:t>m</a:t>
            </a:r>
            <a:r>
              <a:rPr lang="en-GB" smtClean="0"/>
              <a:t> are nonempty sets, then the Cartesian Product of them is the set of all ordered m-tuples (a</a:t>
            </a:r>
            <a:r>
              <a:rPr lang="en-GB" baseline="-25000" smtClean="0"/>
              <a:t>1</a:t>
            </a:r>
            <a:r>
              <a:rPr lang="en-GB" smtClean="0"/>
              <a:t>, a</a:t>
            </a:r>
            <a:r>
              <a:rPr lang="en-GB" baseline="-25000" smtClean="0"/>
              <a:t>2</a:t>
            </a:r>
            <a:r>
              <a:rPr lang="en-GB" smtClean="0"/>
              <a:t>, …, a</a:t>
            </a:r>
            <a:r>
              <a:rPr lang="en-GB" baseline="-25000" smtClean="0"/>
              <a:t>m</a:t>
            </a:r>
            <a:r>
              <a:rPr lang="en-GB" smtClean="0"/>
              <a:t>), where </a:t>
            </a:r>
            <a:br>
              <a:rPr lang="en-GB" smtClean="0"/>
            </a:br>
            <a:r>
              <a:rPr lang="en-GB" smtClean="0"/>
              <a:t>a</a:t>
            </a:r>
            <a:r>
              <a:rPr lang="en-GB" baseline="-25000" smtClean="0"/>
              <a:t>i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</a:t>
            </a:r>
            <a:r>
              <a:rPr lang="en-GB" smtClean="0"/>
              <a:t> A</a:t>
            </a:r>
            <a:r>
              <a:rPr lang="en-GB" baseline="-25000" smtClean="0"/>
              <a:t>i</a:t>
            </a:r>
            <a:r>
              <a:rPr lang="en-GB" smtClean="0"/>
              <a:t>, i = 1, 2, … m</a:t>
            </a:r>
            <a:endParaRPr lang="en-US" smtClean="0"/>
          </a:p>
          <a:p>
            <a:pPr eaLnBrk="1" hangingPunct="1"/>
            <a:r>
              <a:rPr lang="en-GB" smtClean="0"/>
              <a:t>Denoted A</a:t>
            </a:r>
            <a:r>
              <a:rPr lang="en-GB" baseline="-25000" smtClean="0"/>
              <a:t>1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</a:t>
            </a:r>
            <a:r>
              <a:rPr lang="en-GB" smtClean="0"/>
              <a:t> A</a:t>
            </a:r>
            <a:r>
              <a:rPr lang="en-GB" baseline="-25000" smtClean="0"/>
              <a:t>2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</a:t>
            </a:r>
            <a:r>
              <a:rPr lang="en-GB" smtClean="0"/>
              <a:t> … </a:t>
            </a:r>
            <a:r>
              <a:rPr lang="en-GB" smtClean="0">
                <a:sym typeface="Symbol" pitchFamily="18" charset="2"/>
              </a:rPr>
              <a:t></a:t>
            </a:r>
            <a:r>
              <a:rPr lang="en-GB" smtClean="0"/>
              <a:t> A</a:t>
            </a:r>
            <a:r>
              <a:rPr lang="en-GB" baseline="-25000" smtClean="0"/>
              <a:t>m</a:t>
            </a:r>
            <a:r>
              <a:rPr lang="en-GB" smtClean="0"/>
              <a:t> = </a:t>
            </a:r>
            <a:br>
              <a:rPr lang="en-GB" smtClean="0"/>
            </a:br>
            <a:r>
              <a:rPr lang="en-GB" smtClean="0"/>
              <a:t>{ (a</a:t>
            </a:r>
            <a:r>
              <a:rPr lang="en-GB" baseline="-25000" smtClean="0"/>
              <a:t>1</a:t>
            </a:r>
            <a:r>
              <a:rPr lang="en-GB" smtClean="0"/>
              <a:t>, a</a:t>
            </a:r>
            <a:r>
              <a:rPr lang="en-GB" baseline="-25000" smtClean="0"/>
              <a:t>2</a:t>
            </a:r>
            <a:r>
              <a:rPr lang="en-GB" smtClean="0"/>
              <a:t>, …, a</a:t>
            </a:r>
            <a:r>
              <a:rPr lang="en-GB" baseline="-25000" smtClean="0"/>
              <a:t>m</a:t>
            </a:r>
            <a:r>
              <a:rPr lang="en-GB" smtClean="0"/>
              <a:t>) | a</a:t>
            </a:r>
            <a:r>
              <a:rPr lang="en-GB" baseline="-25000" smtClean="0"/>
              <a:t>i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</a:t>
            </a:r>
            <a:r>
              <a:rPr lang="en-GB" smtClean="0"/>
              <a:t> A</a:t>
            </a:r>
            <a:r>
              <a:rPr lang="en-GB" baseline="-25000" smtClean="0"/>
              <a:t>i</a:t>
            </a:r>
            <a:r>
              <a:rPr lang="en-GB" smtClean="0"/>
              <a:t>, i = 1, 2, … m 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A0DC9821-2DDE-492D-ADAD-5262959B656F}" type="slidenum">
              <a:rPr lang="en-US" sz="1400" b="0" smtClean="0">
                <a:latin typeface="Arial" charset="0"/>
              </a:rPr>
              <a:pPr eaLnBrk="1" hangingPunct="1"/>
              <a:t>5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Cartesian Product Examples</a:t>
            </a:r>
            <a:endParaRPr lang="en-GB" sz="4000" smtClean="0"/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Let  A = {1, 2, 3} and B = {a, b, c},</a:t>
            </a:r>
          </a:p>
          <a:p>
            <a:pPr lvl="1" eaLnBrk="1" hangingPunct="1"/>
            <a:r>
              <a:rPr lang="en-GB" smtClean="0"/>
              <a:t>A </a:t>
            </a:r>
            <a:r>
              <a:rPr lang="en-GB" smtClean="0">
                <a:sym typeface="Symbol" pitchFamily="18" charset="2"/>
              </a:rPr>
              <a:t></a:t>
            </a:r>
            <a:r>
              <a:rPr lang="en-GB" smtClean="0"/>
              <a:t> B = {(1,a), (1,b), (1,c), (2,a), (2,b), (2,c), (3,a), (3,b), (3,c)}</a:t>
            </a:r>
          </a:p>
          <a:p>
            <a:pPr lvl="1" eaLnBrk="1" hangingPunct="1"/>
            <a:endParaRPr lang="en-GB" smtClean="0"/>
          </a:p>
          <a:p>
            <a:pPr eaLnBrk="1" hangingPunct="1"/>
            <a:r>
              <a:rPr lang="en-GB" smtClean="0"/>
              <a:t>Let A = {1, 2, 3}, B = {a, b, c}, C = {T, F}</a:t>
            </a:r>
          </a:p>
          <a:p>
            <a:pPr lvl="1" eaLnBrk="1" hangingPunct="1"/>
            <a:r>
              <a:rPr lang="en-GB" smtClean="0"/>
              <a:t>A </a:t>
            </a:r>
            <a:r>
              <a:rPr lang="en-GB" smtClean="0">
                <a:sym typeface="Symbol" pitchFamily="18" charset="2"/>
              </a:rPr>
              <a:t></a:t>
            </a:r>
            <a:r>
              <a:rPr lang="en-GB" smtClean="0"/>
              <a:t> B </a:t>
            </a:r>
            <a:r>
              <a:rPr lang="en-GB" smtClean="0">
                <a:sym typeface="Symbol" pitchFamily="18" charset="2"/>
              </a:rPr>
              <a:t></a:t>
            </a:r>
            <a:r>
              <a:rPr lang="en-GB" smtClean="0"/>
              <a:t> C= {(1,a,T), (1,b,T), (1,c,T), (2,a,T), (2,b,T), (2,c,T), (3,a,T), (3,b,T), (3,c,T), (1,a,F), (1,b,F), (1,c,F), (2,a,F), (2,b,F), (2,c,F), (3,a,F), (3,b,F), (3,c,F)}</a:t>
            </a:r>
            <a:endParaRPr lang="en-US" sz="2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3C8D7D3C-167F-414F-B147-50AF2FABE27A}" type="slidenum">
              <a:rPr lang="en-US" sz="1400" b="0" smtClean="0">
                <a:latin typeface="Arial" charset="0"/>
              </a:rPr>
              <a:pPr eaLnBrk="1" hangingPunct="1"/>
              <a:t>6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Cardinality of Cartesian Product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675" y="1600200"/>
            <a:ext cx="895032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/>
              <a:t>	The </a:t>
            </a:r>
            <a:r>
              <a:rPr lang="en-GB" smtClean="0">
                <a:solidFill>
                  <a:schemeClr val="tx2"/>
                </a:solidFill>
              </a:rPr>
              <a:t>Cardinality</a:t>
            </a:r>
            <a:r>
              <a:rPr lang="en-GB" smtClean="0"/>
              <a:t> of the Cartesian Product equals the product of the cardinality of all sets involved sets:</a:t>
            </a:r>
            <a:endParaRPr lang="en-US" sz="2800" smtClean="0"/>
          </a:p>
          <a:p>
            <a:pPr eaLnBrk="1" hangingPunct="1">
              <a:buFontTx/>
              <a:buNone/>
            </a:pPr>
            <a:endParaRPr lang="en-GB" smtClean="0"/>
          </a:p>
          <a:p>
            <a:pPr algn="ctr" eaLnBrk="1" hangingPunct="1">
              <a:buFontTx/>
              <a:buNone/>
            </a:pPr>
            <a:r>
              <a:rPr lang="en-GB" smtClean="0"/>
              <a:t>| A</a:t>
            </a:r>
            <a:r>
              <a:rPr lang="en-GB" baseline="-25000" smtClean="0"/>
              <a:t>1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</a:t>
            </a:r>
            <a:r>
              <a:rPr lang="en-GB" smtClean="0"/>
              <a:t> A</a:t>
            </a:r>
            <a:r>
              <a:rPr lang="en-GB" baseline="-25000" smtClean="0"/>
              <a:t>2</a:t>
            </a:r>
            <a:r>
              <a:rPr lang="en-GB" smtClean="0"/>
              <a:t> </a:t>
            </a:r>
            <a:r>
              <a:rPr lang="en-GB" smtClean="0">
                <a:sym typeface="Symbol" pitchFamily="18" charset="2"/>
              </a:rPr>
              <a:t></a:t>
            </a:r>
            <a:r>
              <a:rPr lang="en-GB" smtClean="0"/>
              <a:t> … </a:t>
            </a:r>
            <a:r>
              <a:rPr lang="en-GB" smtClean="0">
                <a:sym typeface="Symbol" pitchFamily="18" charset="2"/>
              </a:rPr>
              <a:t></a:t>
            </a:r>
            <a:r>
              <a:rPr lang="en-GB" smtClean="0"/>
              <a:t> A</a:t>
            </a:r>
            <a:r>
              <a:rPr lang="en-GB" baseline="-25000" smtClean="0"/>
              <a:t>m</a:t>
            </a:r>
            <a:r>
              <a:rPr lang="en-GB" smtClean="0"/>
              <a:t> | = | A</a:t>
            </a:r>
            <a:r>
              <a:rPr lang="en-GB" baseline="-25000" smtClean="0"/>
              <a:t>1</a:t>
            </a:r>
            <a:r>
              <a:rPr lang="en-GB" smtClean="0"/>
              <a:t> | </a:t>
            </a:r>
            <a:r>
              <a:rPr lang="en-GB" smtClean="0">
                <a:sym typeface="Symbol" pitchFamily="18" charset="2"/>
              </a:rPr>
              <a:t></a:t>
            </a:r>
            <a:r>
              <a:rPr lang="en-GB" smtClean="0"/>
              <a:t> | A</a:t>
            </a:r>
            <a:r>
              <a:rPr lang="en-GB" baseline="-25000" smtClean="0"/>
              <a:t>2</a:t>
            </a:r>
            <a:r>
              <a:rPr lang="en-GB" smtClean="0"/>
              <a:t> | </a:t>
            </a:r>
            <a:r>
              <a:rPr lang="en-GB" smtClean="0">
                <a:sym typeface="Symbol" pitchFamily="18" charset="2"/>
              </a:rPr>
              <a:t></a:t>
            </a:r>
            <a:r>
              <a:rPr lang="en-GB" smtClean="0"/>
              <a:t> … </a:t>
            </a:r>
            <a:r>
              <a:rPr lang="en-GB" smtClean="0">
                <a:sym typeface="Symbol" pitchFamily="18" charset="2"/>
              </a:rPr>
              <a:t></a:t>
            </a:r>
            <a:r>
              <a:rPr lang="en-GB" smtClean="0"/>
              <a:t> | A</a:t>
            </a:r>
            <a:r>
              <a:rPr lang="en-GB" baseline="-25000" smtClean="0"/>
              <a:t>m</a:t>
            </a:r>
            <a:r>
              <a:rPr lang="en-GB" smtClean="0"/>
              <a:t> |</a:t>
            </a:r>
            <a:endParaRPr lang="en-GB" sz="2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2B544F91-6BA2-489A-93D2-3FDF754F450D}" type="slidenum">
              <a:rPr lang="en-US" sz="1400" b="0" smtClean="0">
                <a:latin typeface="Arial" charset="0"/>
              </a:rPr>
              <a:pPr eaLnBrk="1" hangingPunct="1"/>
              <a:t>7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Partition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 </a:t>
            </a:r>
            <a:r>
              <a:rPr lang="en-US" smtClean="0">
                <a:solidFill>
                  <a:schemeClr val="tx2"/>
                </a:solidFill>
              </a:rPr>
              <a:t>Partition </a:t>
            </a:r>
            <a:r>
              <a:rPr lang="en-US" sz="4000" smtClean="0">
                <a:latin typeface="Monotype Corsiva" pitchFamily="66" charset="0"/>
              </a:rPr>
              <a:t>P </a:t>
            </a:r>
            <a:r>
              <a:rPr lang="en-US" smtClean="0"/>
              <a:t> of a nonempty set A, is the set of nonempty subsets such that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Each element in A belongs to one set in </a:t>
            </a:r>
            <a:r>
              <a:rPr lang="en-US" sz="3600" smtClean="0">
                <a:latin typeface="Monotype Corsiva" pitchFamily="66" charset="0"/>
              </a:rPr>
              <a:t>P</a:t>
            </a:r>
            <a:endParaRPr lang="en-US" sz="3600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Sets in </a:t>
            </a:r>
            <a:r>
              <a:rPr lang="en-US" sz="3600" smtClean="0">
                <a:latin typeface="Monotype Corsiva" pitchFamily="66" charset="0"/>
              </a:rPr>
              <a:t>P</a:t>
            </a:r>
            <a:r>
              <a:rPr lang="en-US" smtClean="0"/>
              <a:t> are disjoint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Example:   Let  A={1, 2, 3, 4, 5, 6}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</a:t>
            </a:r>
            <a:r>
              <a:rPr lang="en-US" baseline="-25000" smtClean="0"/>
              <a:t>1</a:t>
            </a:r>
            <a:r>
              <a:rPr lang="en-US" smtClean="0"/>
              <a:t> ={1, 3, 4}    A</a:t>
            </a:r>
            <a:r>
              <a:rPr lang="en-US" baseline="-25000" smtClean="0"/>
              <a:t>2</a:t>
            </a:r>
            <a:r>
              <a:rPr lang="en-US" smtClean="0"/>
              <a:t> ={2, 6}    A</a:t>
            </a:r>
            <a:r>
              <a:rPr lang="en-US" baseline="-25000" smtClean="0"/>
              <a:t>3</a:t>
            </a:r>
            <a:r>
              <a:rPr lang="en-US" smtClean="0"/>
              <a:t>= {5}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600" smtClean="0">
                <a:latin typeface="Monotype Corsiva" pitchFamily="66" charset="0"/>
              </a:rPr>
              <a:t>P</a:t>
            </a:r>
            <a:r>
              <a:rPr lang="en-US" smtClean="0">
                <a:latin typeface="Blackadder ITC" pitchFamily="82" charset="0"/>
              </a:rPr>
              <a:t> </a:t>
            </a:r>
            <a:r>
              <a:rPr lang="en-US" smtClean="0"/>
              <a:t>= {A</a:t>
            </a:r>
            <a:r>
              <a:rPr lang="en-US" baseline="-25000" smtClean="0"/>
              <a:t>1 </a:t>
            </a:r>
            <a:r>
              <a:rPr lang="en-US" smtClean="0"/>
              <a:t>, </a:t>
            </a:r>
            <a:r>
              <a:rPr lang="en-US" baseline="-25000" smtClean="0"/>
              <a:t> </a:t>
            </a:r>
            <a:r>
              <a:rPr lang="en-US" smtClean="0"/>
              <a:t>A</a:t>
            </a:r>
            <a:r>
              <a:rPr lang="en-US" baseline="-25000" smtClean="0"/>
              <a:t>2 </a:t>
            </a:r>
            <a:r>
              <a:rPr lang="en-US" smtClean="0"/>
              <a:t>, </a:t>
            </a:r>
            <a:r>
              <a:rPr lang="en-US" baseline="-25000" smtClean="0"/>
              <a:t> </a:t>
            </a:r>
            <a:r>
              <a:rPr lang="en-US" smtClean="0"/>
              <a:t>A</a:t>
            </a:r>
            <a:r>
              <a:rPr lang="en-US" baseline="-25000" smtClean="0"/>
              <a:t>3 </a:t>
            </a:r>
            <a:r>
              <a:rPr lang="en-US" smtClean="0"/>
              <a:t>} is a partition of 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04CDE877-8A2B-4C0E-974E-4D9090C78294}" type="slidenum">
              <a:rPr lang="en-US" sz="1400" b="0" smtClean="0">
                <a:latin typeface="Arial" charset="0"/>
              </a:rPr>
              <a:pPr eaLnBrk="1" hangingPunct="1"/>
              <a:t>8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Additional Partition Example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Let A={a, b, c, d, e, f, g, h}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A</a:t>
            </a:r>
            <a:r>
              <a:rPr lang="en-US" baseline="-25000" smtClean="0"/>
              <a:t>1</a:t>
            </a:r>
            <a:r>
              <a:rPr lang="en-US" smtClean="0"/>
              <a:t> ={a, b, c, d}    A</a:t>
            </a:r>
            <a:r>
              <a:rPr lang="en-US" baseline="-25000" smtClean="0"/>
              <a:t>2</a:t>
            </a:r>
            <a:r>
              <a:rPr lang="en-US" smtClean="0"/>
              <a:t> ={a, c, e, f, g, h}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A</a:t>
            </a:r>
            <a:r>
              <a:rPr lang="en-US" baseline="-25000" smtClean="0"/>
              <a:t>3</a:t>
            </a:r>
            <a:r>
              <a:rPr lang="en-US" smtClean="0"/>
              <a:t>= {a, c, e, g}    A</a:t>
            </a:r>
            <a:r>
              <a:rPr lang="en-US" baseline="-25000" smtClean="0"/>
              <a:t>4</a:t>
            </a:r>
            <a:r>
              <a:rPr lang="en-US" smtClean="0"/>
              <a:t> ={b, d}    A</a:t>
            </a:r>
            <a:r>
              <a:rPr lang="en-US" baseline="-25000" smtClean="0"/>
              <a:t>5</a:t>
            </a:r>
            <a:r>
              <a:rPr lang="en-US" smtClean="0"/>
              <a:t> ={f, h}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Is </a:t>
            </a:r>
            <a:r>
              <a:rPr lang="en-US" sz="3600" smtClean="0">
                <a:latin typeface="Monotype Corsiva" pitchFamily="66" charset="0"/>
              </a:rPr>
              <a:t>P</a:t>
            </a:r>
            <a:r>
              <a:rPr lang="en-US" smtClean="0">
                <a:latin typeface="Blackadder ITC" pitchFamily="82" charset="0"/>
              </a:rPr>
              <a:t> = </a:t>
            </a:r>
            <a:r>
              <a:rPr lang="en-US" smtClean="0"/>
              <a:t>{A</a:t>
            </a:r>
            <a:r>
              <a:rPr lang="en-US" baseline="-25000" smtClean="0"/>
              <a:t>1</a:t>
            </a:r>
            <a:r>
              <a:rPr lang="en-US" smtClean="0"/>
              <a:t>, A</a:t>
            </a:r>
            <a:r>
              <a:rPr lang="en-US" baseline="-25000" smtClean="0"/>
              <a:t>2 </a:t>
            </a:r>
            <a:r>
              <a:rPr lang="en-US" smtClean="0"/>
              <a:t>} a partition of A?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Is </a:t>
            </a:r>
            <a:r>
              <a:rPr lang="en-US" sz="3600" smtClean="0">
                <a:latin typeface="Monotype Corsiva" pitchFamily="66" charset="0"/>
              </a:rPr>
              <a:t>P</a:t>
            </a:r>
            <a:r>
              <a:rPr lang="en-US" smtClean="0">
                <a:latin typeface="Blackadder ITC" pitchFamily="82" charset="0"/>
              </a:rPr>
              <a:t> = </a:t>
            </a:r>
            <a:r>
              <a:rPr lang="en-US" smtClean="0"/>
              <a:t>{A</a:t>
            </a:r>
            <a:r>
              <a:rPr lang="en-US" baseline="-25000" smtClean="0"/>
              <a:t>1</a:t>
            </a:r>
            <a:r>
              <a:rPr lang="en-US" smtClean="0"/>
              <a:t>, A</a:t>
            </a:r>
            <a:r>
              <a:rPr lang="en-US" baseline="-25000" smtClean="0"/>
              <a:t>5 </a:t>
            </a:r>
            <a:r>
              <a:rPr lang="en-US" smtClean="0"/>
              <a:t>} a partition of A?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Is </a:t>
            </a:r>
            <a:r>
              <a:rPr lang="en-US" sz="3600" smtClean="0">
                <a:latin typeface="Monotype Corsiva" pitchFamily="66" charset="0"/>
              </a:rPr>
              <a:t>P</a:t>
            </a:r>
            <a:r>
              <a:rPr lang="en-US" smtClean="0">
                <a:latin typeface="Blackadder ITC" pitchFamily="82" charset="0"/>
              </a:rPr>
              <a:t> = </a:t>
            </a:r>
            <a:r>
              <a:rPr lang="en-US" smtClean="0"/>
              <a:t>{A</a:t>
            </a:r>
            <a:r>
              <a:rPr lang="en-US" baseline="-25000" smtClean="0"/>
              <a:t>3</a:t>
            </a:r>
            <a:r>
              <a:rPr lang="en-US" smtClean="0"/>
              <a:t>, A</a:t>
            </a:r>
            <a:r>
              <a:rPr lang="en-US" baseline="-25000" smtClean="0"/>
              <a:t>4 </a:t>
            </a:r>
            <a:r>
              <a:rPr lang="en-US" smtClean="0"/>
              <a:t>, A</a:t>
            </a:r>
            <a:r>
              <a:rPr lang="en-US" baseline="-25000" smtClean="0"/>
              <a:t>5</a:t>
            </a:r>
            <a:r>
              <a:rPr lang="en-US" smtClean="0"/>
              <a:t>} a partition of 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b="0" dirty="0" smtClean="0">
                <a:latin typeface="Arial" charset="0"/>
              </a:rPr>
              <a:t> Lecture 14 - </a:t>
            </a:r>
            <a:fld id="{6F65CC92-C67A-458D-9159-7F29E3CC2FEB}" type="slidenum">
              <a:rPr lang="en-US" sz="1400" b="0" smtClean="0">
                <a:latin typeface="Arial" charset="0"/>
              </a:rPr>
              <a:pPr eaLnBrk="1" hangingPunct="1"/>
              <a:t>9</a:t>
            </a:fld>
            <a:endParaRPr lang="en-US" sz="1400" b="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Subsets of the Cartesian Product</a:t>
            </a:r>
            <a:endParaRPr lang="en-US" sz="3500" smtClean="0"/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Many of the results of operations on sets produce subsets of the Cartesian Product set</a:t>
            </a: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Relational database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Each column in a database table can be considered a set</a:t>
            </a: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Each row is an m-tuple of the elements from each column or set</a:t>
            </a: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No two rows should be alike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Example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Employee ID, Last Name, Department, Salary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Database is a subset of ID x Name x Depart x Salary</a:t>
            </a:r>
          </a:p>
          <a:p>
            <a:pPr lvl="1" eaLnBrk="1" hangingPunct="1">
              <a:lnSpc>
                <a:spcPct val="90000"/>
              </a:lnSpc>
            </a:pPr>
            <a:endParaRPr lang="en-US" sz="20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2459</TotalTime>
  <Words>1515</Words>
  <Application>Microsoft Office PowerPoint</Application>
  <PresentationFormat>On-screen Show (4:3)</PresentationFormat>
  <Paragraphs>280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Fireball</vt:lpstr>
      <vt:lpstr>Lecture 14 Relations</vt:lpstr>
      <vt:lpstr>Lecture Introduction</vt:lpstr>
      <vt:lpstr>Cartesian Product for 2 Sets</vt:lpstr>
      <vt:lpstr>Cartesian Product of m Sets</vt:lpstr>
      <vt:lpstr>Cartesian Product Examples</vt:lpstr>
      <vt:lpstr>Cardinality of Cartesian Product</vt:lpstr>
      <vt:lpstr>Partition</vt:lpstr>
      <vt:lpstr> Additional Partition Example</vt:lpstr>
      <vt:lpstr>Subsets of the Cartesian Product</vt:lpstr>
      <vt:lpstr>Relations</vt:lpstr>
      <vt:lpstr>Relation Example</vt:lpstr>
      <vt:lpstr>Domain and Range</vt:lpstr>
      <vt:lpstr>Relations Across Same Set</vt:lpstr>
      <vt:lpstr>Relation on a Single Set Example</vt:lpstr>
      <vt:lpstr>Represent A Relation As A Matrix</vt:lpstr>
      <vt:lpstr>Matrix Example</vt:lpstr>
      <vt:lpstr>Digraph of a Relation</vt:lpstr>
      <vt:lpstr>Digraph of a Relation (cont)</vt:lpstr>
      <vt:lpstr>Representing a Relation</vt:lpstr>
      <vt:lpstr>Paths in a Digraph</vt:lpstr>
      <vt:lpstr>Properties of Relations</vt:lpstr>
      <vt:lpstr>Reflexive</vt:lpstr>
      <vt:lpstr>Reflexive( cont) </vt:lpstr>
      <vt:lpstr>Symmetric </vt:lpstr>
      <vt:lpstr>Symmetric ( cont) </vt:lpstr>
      <vt:lpstr>Transitive</vt:lpstr>
      <vt:lpstr>Equivalence Relations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87</cp:revision>
  <cp:lastPrinted>1601-01-01T00:00:00Z</cp:lastPrinted>
  <dcterms:created xsi:type="dcterms:W3CDTF">2003-01-26T23:29:36Z</dcterms:created>
  <dcterms:modified xsi:type="dcterms:W3CDTF">2014-09-26T00:04:47Z</dcterms:modified>
</cp:coreProperties>
</file>